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png" ContentType="image/png"/>
  <Override PartName="/ppt/media/hdphoto2.wdp" ContentType="image/vnd.ms-photo"/>
  <Override PartName="/ppt/media/image2.png" ContentType="image/png"/>
  <Override PartName="/ppt/media/image4.jpeg" ContentType="image/jpeg"/>
  <Override PartName="/ppt/media/hdphoto3.wdp" ContentType="image/vnd.ms-photo"/>
  <Override PartName="/ppt/media/image3.jpeg" ContentType="image/jpeg"/>
  <Override PartName="/ppt/media/image25.png" ContentType="image/png"/>
  <Override PartName="/ppt/media/hdphoto1.wdp" ContentType="image/vnd.ms-photo"/>
  <Override PartName="/ppt/media/image5.jpeg" ContentType="image/jpeg"/>
  <Override PartName="/ppt/media/image6.jpeg" ContentType="image/jpeg"/>
  <Override PartName="/ppt/media/image21.png" ContentType="image/png"/>
  <Override PartName="/ppt/media/hdphoto4.wdp" ContentType="image/vnd.ms-photo"/>
  <Override PartName="/ppt/media/image7.jpeg" ContentType="image/jpeg"/>
  <Override PartName="/ppt/media/image8.jpeg" ContentType="image/jpeg"/>
  <Override PartName="/ppt/media/image9.jpeg" ContentType="image/jpeg"/>
  <Override PartName="/ppt/media/hdphoto5.wdp" ContentType="image/vnd.ms-photo"/>
  <Override PartName="/ppt/media/image14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2.png" ContentType="image/png"/>
  <Override PartName="/ppt/media/image20.jpeg" ContentType="image/jpeg"/>
  <Override PartName="/ppt/media/image23.png" ContentType="image/png"/>
  <Override PartName="/ppt/media/image24.png" ContentType="image/png"/>
  <Override PartName="/ppt/media/image26.wmf" ContentType="image/x-wmf"/>
  <Override PartName="/ppt/media/image27.wmf" ContentType="image/x-wmf"/>
  <Override PartName="/ppt/media/image28.wmf" ContentType="image/x-wm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" name="Group 2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2" name="Group 3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3" name="CustomShape 4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" name="CustomShape 5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" name="CustomShape 6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6" name="Group 7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7" name="CustomShape 8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" name="CustomShape 9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" name="CustomShape 10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10" name="Group 11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1" name="CustomShape 12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2" name="CustomShape 13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3" name="CustomShape 14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14" name="CustomShape 15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" name="CustomShape 16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" name="CustomShape 17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7" name="CustomShape 18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" name="CustomShape 27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" name="CustomShape 28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" name="CustomShape 29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" name="CustomShape 30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" name="CustomShape 31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" name="CustomShape 32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" name="CustomShape 33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" name="CustomShape 3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" name="CustomShape 3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" name="CustomShape 3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" name="CustomShape 3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" name="CustomShape 3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" name="CustomShape 3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9" name="CustomShape 40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4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42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PlaceHolder 4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4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81" name="Group 2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82" name="Group 3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83" name="CustomShape 4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4" name="CustomShape 5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5" name="CustomShape 6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86" name="Group 7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87" name="CustomShape 8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8" name="CustomShape 9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9" name="CustomShape 10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90" name="Group 11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91" name="CustomShape 12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2" name="CustomShape 13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3" name="CustomShape 14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94" name="CustomShape 15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5" name="CustomShape 16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6" name="CustomShape 17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97" name="CustomShape 18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8" name="CustomShape 19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9" name="CustomShape 20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0" name="CustomShape 21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" name="CustomShape 22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2" name="CustomShape 23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" name="CustomShape 24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" name="CustomShape 25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" name="CustomShape 26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" name="CustomShape 27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" name="CustomShape 28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" name="CustomShape 29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" name="CustomShape 30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" name="CustomShape 31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1" name="CustomShape 32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2" name="CustomShape 33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" name="CustomShape 3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4" name="CustomShape 3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" name="CustomShape 3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6" name="CustomShape 3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" name="CustomShape 3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" name="CustomShape 3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9" name="CustomShape 40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4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42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PlaceHolder 4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23" name="PlaceHolder 4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161" name="Group 2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62" name="Group 3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163" name="CustomShape 4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64" name="CustomShape 5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65" name="CustomShape 6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166" name="Group 7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167" name="CustomShape 8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68" name="CustomShape 9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69" name="CustomShape 10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170" name="Group 11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171" name="CustomShape 12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72" name="CustomShape 13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173" name="CustomShape 14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174" name="CustomShape 15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5" name="CustomShape 16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6" name="CustomShape 17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77" name="CustomShape 18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" name="CustomShape 19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" name="CustomShape 20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" name="CustomShape 21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" name="CustomShape 22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" name="CustomShape 23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" name="CustomShape 24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" name="CustomShape 25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" name="CustomShape 26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" name="CustomShape 27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" name="CustomShape 28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" name="CustomShape 29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" name="CustomShape 30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" name="CustomShape 31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" name="CustomShape 32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" name="CustomShape 33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" name="CustomShape 3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" name="CustomShape 3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" name="CustomShape 3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" name="CustomShape 3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7" name="CustomShape 3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8" name="CustomShape 3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9" name="CustomShape 40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4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42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PlaceHolder 43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203" name="PlaceHolder 4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up 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241" name="Group 2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242" name="Group 3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243" name="CustomShape 4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44" name="CustomShape 5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45" name="CustomShape 6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246" name="Group 7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247" name="CustomShape 8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48" name="CustomShape 9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49" name="CustomShape 10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250" name="Group 11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251" name="CustomShape 12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52" name="CustomShape 13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53" name="CustomShape 14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254" name="CustomShape 15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5" name="CustomShape 16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56" name="CustomShape 17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57" name="CustomShape 18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8" name="CustomShape 19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" name="CustomShape 20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0" name="CustomShape 21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1" name="CustomShape 22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2" name="CustomShape 23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3" name="CustomShape 24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4" name="CustomShape 25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5" name="CustomShape 26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" name="CustomShape 27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7" name="CustomShape 28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8" name="CustomShape 29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9" name="CustomShape 30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0" name="CustomShape 31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1" name="CustomShape 32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" name="CustomShape 33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3" name="CustomShape 3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" name="CustomShape 3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" name="CustomShape 3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6" name="CustomShape 3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7" name="CustomShape 3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8" name="CustomShape 3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79" name="CustomShape 40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4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42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PlaceHolder 4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83" name="PlaceHolder 4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roup 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321" name="Group 2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322" name="Group 3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323" name="CustomShape 4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24" name="CustomShape 5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25" name="CustomShape 6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326" name="Group 7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327" name="CustomShape 8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28" name="CustomShape 9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29" name="CustomShape 10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330" name="Group 11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331" name="CustomShape 12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32" name="CustomShape 13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333" name="CustomShape 14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334" name="CustomShape 15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35" name="CustomShape 16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36" name="CustomShape 17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37" name="CustomShape 18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8" name="CustomShape 19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" name="CustomShape 20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0" name="CustomShape 21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1" name="CustomShape 22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" name="CustomShape 23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3" name="CustomShape 24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" name="CustomShape 25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" name="CustomShape 26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" name="CustomShape 27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7" name="CustomShape 28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8" name="CustomShape 29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9" name="CustomShape 30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" name="CustomShape 31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" name="CustomShape 32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2" name="CustomShape 33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" name="CustomShape 3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4" name="CustomShape 3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" name="CustomShape 3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6" name="CustomShape 3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" name="CustomShape 3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8" name="CustomShape 3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59" name="CustomShape 40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0" name="CustomShape 4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" name="CustomShape 42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2" name="PlaceHolder 4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63" name="PlaceHolder 4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roup 1"/>
          <p:cNvGrpSpPr/>
          <p:nvPr/>
        </p:nvGrpSpPr>
        <p:grpSpPr>
          <a:xfrm>
            <a:off x="-566280" y="0"/>
            <a:ext cx="10455840" cy="7114680"/>
            <a:chOff x="-566280" y="0"/>
            <a:chExt cx="10455840" cy="7114680"/>
          </a:xfrm>
        </p:grpSpPr>
        <p:grpSp>
          <p:nvGrpSpPr>
            <p:cNvPr id="401" name="Group 2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402" name="Group 3"/>
              <p:cNvGrpSpPr/>
              <p:nvPr/>
            </p:nvGrpSpPr>
            <p:grpSpPr>
              <a:xfrm>
                <a:off x="77760" y="0"/>
                <a:ext cx="2513160" cy="6856560"/>
                <a:chOff x="77760" y="0"/>
                <a:chExt cx="2513160" cy="6856560"/>
              </a:xfrm>
            </p:grpSpPr>
            <p:sp>
              <p:nvSpPr>
                <p:cNvPr id="403" name="CustomShape 4"/>
                <p:cNvSpPr/>
                <p:nvPr/>
              </p:nvSpPr>
              <p:spPr>
                <a:xfrm>
                  <a:off x="99216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04" name="CustomShape 5"/>
                <p:cNvSpPr/>
                <p:nvPr/>
              </p:nvSpPr>
              <p:spPr>
                <a:xfrm>
                  <a:off x="7776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05" name="CustomShape 6"/>
                <p:cNvSpPr/>
                <p:nvPr/>
              </p:nvSpPr>
              <p:spPr>
                <a:xfrm>
                  <a:off x="30636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406" name="Group 7"/>
              <p:cNvGrpSpPr/>
              <p:nvPr/>
            </p:nvGrpSpPr>
            <p:grpSpPr>
              <a:xfrm>
                <a:off x="500400" y="0"/>
                <a:ext cx="2513160" cy="6856560"/>
                <a:chOff x="500400" y="0"/>
                <a:chExt cx="2513160" cy="6856560"/>
              </a:xfrm>
            </p:grpSpPr>
            <p:sp>
              <p:nvSpPr>
                <p:cNvPr id="407" name="CustomShape 8"/>
                <p:cNvSpPr/>
                <p:nvPr/>
              </p:nvSpPr>
              <p:spPr>
                <a:xfrm>
                  <a:off x="1414800" y="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08" name="CustomShape 9"/>
                <p:cNvSpPr/>
                <p:nvPr/>
              </p:nvSpPr>
              <p:spPr>
                <a:xfrm>
                  <a:off x="500400" y="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09" name="CustomShape 10"/>
                <p:cNvSpPr/>
                <p:nvPr/>
              </p:nvSpPr>
              <p:spPr>
                <a:xfrm>
                  <a:off x="729000" y="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410" name="Group 11"/>
              <p:cNvGrpSpPr/>
              <p:nvPr/>
            </p:nvGrpSpPr>
            <p:grpSpPr>
              <a:xfrm>
                <a:off x="6708600" y="1440"/>
                <a:ext cx="2513160" cy="6856560"/>
                <a:chOff x="6708600" y="1440"/>
                <a:chExt cx="2513160" cy="6856560"/>
              </a:xfrm>
            </p:grpSpPr>
            <p:sp>
              <p:nvSpPr>
                <p:cNvPr id="411" name="CustomShape 12"/>
                <p:cNvSpPr/>
                <p:nvPr/>
              </p:nvSpPr>
              <p:spPr>
                <a:xfrm rot="10800000">
                  <a:off x="6708600" y="1440"/>
                  <a:ext cx="1598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12" name="CustomShape 13"/>
                <p:cNvSpPr/>
                <p:nvPr/>
              </p:nvSpPr>
              <p:spPr>
                <a:xfrm rot="10800000">
                  <a:off x="8766000" y="1440"/>
                  <a:ext cx="45576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13" name="CustomShape 14"/>
                <p:cNvSpPr/>
                <p:nvPr/>
              </p:nvSpPr>
              <p:spPr>
                <a:xfrm rot="10800000">
                  <a:off x="8232480" y="1440"/>
                  <a:ext cx="760680" cy="685656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414" name="CustomShape 15"/>
              <p:cNvSpPr/>
              <p:nvPr/>
            </p:nvSpPr>
            <p:spPr>
              <a:xfrm>
                <a:off x="3887640" y="0"/>
                <a:ext cx="28180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15" name="CustomShape 16"/>
              <p:cNvSpPr/>
              <p:nvPr/>
            </p:nvSpPr>
            <p:spPr>
              <a:xfrm>
                <a:off x="2973240" y="0"/>
                <a:ext cx="45576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16" name="CustomShape 17"/>
              <p:cNvSpPr/>
              <p:nvPr/>
            </p:nvSpPr>
            <p:spPr>
              <a:xfrm>
                <a:off x="3201840" y="0"/>
                <a:ext cx="760680" cy="685656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417" name="CustomShape 18"/>
            <p:cNvSpPr/>
            <p:nvPr/>
          </p:nvSpPr>
          <p:spPr>
            <a:xfrm>
              <a:off x="65880" y="5034960"/>
              <a:ext cx="9142560" cy="117432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8" name="CustomShape 19"/>
            <p:cNvSpPr/>
            <p:nvPr/>
          </p:nvSpPr>
          <p:spPr>
            <a:xfrm>
              <a:off x="65880" y="3467520"/>
              <a:ext cx="9142560" cy="88920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9" name="CustomShape 20"/>
            <p:cNvSpPr/>
            <p:nvPr/>
          </p:nvSpPr>
          <p:spPr>
            <a:xfrm>
              <a:off x="54000" y="5640840"/>
              <a:ext cx="3003120" cy="120996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0" name="CustomShape 21"/>
            <p:cNvSpPr/>
            <p:nvPr/>
          </p:nvSpPr>
          <p:spPr>
            <a:xfrm>
              <a:off x="65880" y="5284440"/>
              <a:ext cx="9142560" cy="147708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1" name="CustomShape 22"/>
            <p:cNvSpPr/>
            <p:nvPr/>
          </p:nvSpPr>
          <p:spPr>
            <a:xfrm>
              <a:off x="2215080" y="5132160"/>
              <a:ext cx="6981120" cy="171864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2" name="CustomShape 23"/>
            <p:cNvSpPr/>
            <p:nvPr/>
          </p:nvSpPr>
          <p:spPr>
            <a:xfrm rot="1800000">
              <a:off x="307332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3" name="CustomShape 24"/>
            <p:cNvSpPr/>
            <p:nvPr/>
          </p:nvSpPr>
          <p:spPr>
            <a:xfrm rot="1800000">
              <a:off x="379728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4" name="CustomShape 25"/>
            <p:cNvSpPr/>
            <p:nvPr/>
          </p:nvSpPr>
          <p:spPr>
            <a:xfrm rot="1800000">
              <a:off x="3807000" y="15915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5" name="CustomShape 26"/>
            <p:cNvSpPr/>
            <p:nvPr/>
          </p:nvSpPr>
          <p:spPr>
            <a:xfrm rot="1800000">
              <a:off x="3054240" y="3247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6" name="CustomShape 27"/>
            <p:cNvSpPr/>
            <p:nvPr/>
          </p:nvSpPr>
          <p:spPr>
            <a:xfrm rot="1800000">
              <a:off x="4540320" y="53823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7" name="CustomShape 28"/>
            <p:cNvSpPr/>
            <p:nvPr/>
          </p:nvSpPr>
          <p:spPr>
            <a:xfrm rot="1800000">
              <a:off x="-303840" y="4200480"/>
              <a:ext cx="1260000" cy="138672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" name="CustomShape 29"/>
            <p:cNvSpPr/>
            <p:nvPr/>
          </p:nvSpPr>
          <p:spPr>
            <a:xfrm rot="1800000">
              <a:off x="101520" y="54014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9" name="CustomShape 30"/>
            <p:cNvSpPr/>
            <p:nvPr/>
          </p:nvSpPr>
          <p:spPr>
            <a:xfrm rot="1800000">
              <a:off x="130320" y="284868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0" name="CustomShape 31"/>
            <p:cNvSpPr/>
            <p:nvPr/>
          </p:nvSpPr>
          <p:spPr>
            <a:xfrm rot="1800000">
              <a:off x="853920" y="412524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1" name="CustomShape 32"/>
            <p:cNvSpPr/>
            <p:nvPr/>
          </p:nvSpPr>
          <p:spPr>
            <a:xfrm rot="1800000">
              <a:off x="1587600" y="54108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2" name="CustomShape 33"/>
            <p:cNvSpPr/>
            <p:nvPr/>
          </p:nvSpPr>
          <p:spPr>
            <a:xfrm rot="1800000">
              <a:off x="1606680" y="285840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3" name="CustomShape 34"/>
            <p:cNvSpPr/>
            <p:nvPr/>
          </p:nvSpPr>
          <p:spPr>
            <a:xfrm rot="1800000">
              <a:off x="873000" y="1562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4" name="CustomShape 35"/>
            <p:cNvSpPr/>
            <p:nvPr/>
          </p:nvSpPr>
          <p:spPr>
            <a:xfrm rot="1800000">
              <a:off x="6883560" y="41439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5" name="CustomShape 36"/>
            <p:cNvSpPr/>
            <p:nvPr/>
          </p:nvSpPr>
          <p:spPr>
            <a:xfrm rot="1800000">
              <a:off x="7626240" y="542052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6" name="CustomShape 37"/>
            <p:cNvSpPr/>
            <p:nvPr/>
          </p:nvSpPr>
          <p:spPr>
            <a:xfrm rot="1800000">
              <a:off x="7626240" y="2867760"/>
              <a:ext cx="1599840" cy="138672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" name="CustomShape 38"/>
            <p:cNvSpPr/>
            <p:nvPr/>
          </p:nvSpPr>
          <p:spPr>
            <a:xfrm rot="1800000">
              <a:off x="8383680" y="4054320"/>
              <a:ext cx="1242000" cy="138672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8" name="CustomShape 39"/>
            <p:cNvSpPr/>
            <p:nvPr/>
          </p:nvSpPr>
          <p:spPr>
            <a:xfrm rot="1800000">
              <a:off x="8384040" y="1510200"/>
              <a:ext cx="1240560" cy="138744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39" name="CustomShape 40"/>
          <p:cNvSpPr/>
          <p:nvPr/>
        </p:nvSpPr>
        <p:spPr>
          <a:xfrm>
            <a:off x="457200" y="333360"/>
            <a:ext cx="8228160" cy="6184080"/>
          </a:xfrm>
          <a:prstGeom prst="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0" name="CustomShape 41"/>
          <p:cNvSpPr/>
          <p:nvPr/>
        </p:nvSpPr>
        <p:spPr>
          <a:xfrm>
            <a:off x="4561200" y="-21600"/>
            <a:ext cx="3677760" cy="6976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1" name="CustomShape 42"/>
          <p:cNvSpPr/>
          <p:nvPr/>
        </p:nvSpPr>
        <p:spPr>
          <a:xfrm>
            <a:off x="4649040" y="-21600"/>
            <a:ext cx="3503880" cy="62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2" name="PlaceHolder 4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43" name="PlaceHolder 4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Relationship Id="rId4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microsoft.com/office/2007/relationships/hdphoto" Target="../media/hdphoto1.wdp"/><Relationship Id="rId3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microsoft.com/office/2007/relationships/hdphoto" Target="../media/hdphoto2.wdp"/><Relationship Id="rId3" Type="http://schemas.openxmlformats.org/officeDocument/2006/relationships/image" Target="../media/image5.jpeg"/><Relationship Id="rId4" Type="http://schemas.microsoft.com/office/2007/relationships/hdphoto" Target="../media/hdphoto3.wdp"/><Relationship Id="rId5" Type="http://schemas.openxmlformats.org/officeDocument/2006/relationships/image" Target="../media/image6.jpeg"/><Relationship Id="rId6" Type="http://schemas.microsoft.com/office/2007/relationships/hdphoto" Target="../media/hdphoto4.wdp"/><Relationship Id="rId7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microsoft.com/office/2007/relationships/hdphoto" Target="../media/hdphoto5.wdp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1043640" y="790920"/>
            <a:ext cx="7023240" cy="16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br/>
            <a:r>
              <a:rPr b="0" lang="cs-CZ" sz="4400" spc="-1" strike="noStrike">
                <a:solidFill>
                  <a:srgbClr val="000000"/>
                </a:solidFill>
                <a:latin typeface="Arial"/>
                <a:ea typeface="DejaVu Sans"/>
              </a:rPr>
              <a:t>Přírodopis 7.r.</a:t>
            </a:r>
            <a:br/>
            <a:endParaRPr b="0" lang="cs-CZ" sz="4400" spc="-1" strike="noStrike">
              <a:latin typeface="Arial"/>
            </a:endParaRPr>
          </a:p>
        </p:txBody>
      </p:sp>
      <p:sp>
        <p:nvSpPr>
          <p:cNvPr id="481" name="CustomShape 2"/>
          <p:cNvSpPr/>
          <p:nvPr/>
        </p:nvSpPr>
        <p:spPr>
          <a:xfrm>
            <a:off x="457200" y="2664000"/>
            <a:ext cx="7534080" cy="291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6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Přehled učiva na duben- co hledat v</a:t>
            </a:r>
            <a:r>
              <a:rPr b="0" lang="cs-CZ" sz="2000" spc="-1" strike="noStrike">
                <a:solidFill>
                  <a:srgbClr val="55308d"/>
                </a:solidFill>
                <a:latin typeface="Arial"/>
                <a:ea typeface="Microsoft YaHei"/>
              </a:rPr>
              <a:t> učebnici a PS</a:t>
            </a:r>
            <a:endParaRPr b="0" lang="cs-CZ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Do </a:t>
            </a:r>
            <a:r>
              <a:rPr b="0" lang="cs-CZ" sz="2000" spc="-1" strike="noStrike">
                <a:solidFill>
                  <a:srgbClr val="55308d"/>
                </a:solidFill>
                <a:latin typeface="Arial"/>
                <a:ea typeface="Microsoft YaHei"/>
              </a:rPr>
              <a:t>sešitu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- název krátký popis a obrázek (nakreslit, nalepit z časopisu)</a:t>
            </a:r>
            <a:endParaRPr b="0" lang="cs-CZ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Téma: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datum:</a:t>
            </a:r>
            <a:endParaRPr b="0" lang="cs-CZ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ovocné stromy, ovocné keře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1.</a:t>
            </a:r>
            <a:endParaRPr b="0" lang="cs-CZ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pěstování ovocných stromů a keřů, ovoce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7.8.</a:t>
            </a:r>
            <a:endParaRPr b="0" lang="cs-CZ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hospodářské rostliny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14.15.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cs-CZ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okrasné, cizokrajné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21.22.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cs-CZ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jedovaté, léčivé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28.29.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1"/>
          <p:cNvSpPr/>
          <p:nvPr/>
        </p:nvSpPr>
        <p:spPr>
          <a:xfrm>
            <a:off x="608040" y="674640"/>
            <a:ext cx="7023240" cy="54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Cizokrajné rostliny 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537" name="CustomShape 2"/>
          <p:cNvSpPr/>
          <p:nvPr/>
        </p:nvSpPr>
        <p:spPr>
          <a:xfrm>
            <a:off x="483120" y="1224000"/>
            <a:ext cx="8228160" cy="397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4000"/>
          </a:bodyPr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00b050"/>
                </a:solidFill>
                <a:latin typeface="Century Gothic"/>
                <a:ea typeface="DejaVu Sans"/>
              </a:rPr>
              <a:t>Cizokrajné rostliny</a:t>
            </a:r>
            <a:r>
              <a:rPr b="1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</a:t>
            </a:r>
            <a:r>
              <a:rPr b="0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se v našich klimatických podmínkách pěstují 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ve sklenících nebo jako pokojové rostliny. 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Jejich domovem jsou </a:t>
            </a:r>
            <a:r>
              <a:rPr b="1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tropické či subtropické oblasti.</a:t>
            </a:r>
            <a:r>
              <a:rPr b="0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Plody</a:t>
            </a:r>
            <a:r>
              <a:rPr b="0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nebo </a:t>
            </a:r>
            <a:r>
              <a:rPr b="1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části </a:t>
            </a:r>
            <a:r>
              <a:rPr b="0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těchto rostlin se používají jako </a:t>
            </a:r>
            <a:r>
              <a:rPr b="1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ovoce, koření či pochutina</a:t>
            </a:r>
            <a:r>
              <a:rPr b="0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. 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V dřívějších dobách bylo koření velmi výhodným obchodním artiklem. 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00b050"/>
                </a:solidFill>
                <a:latin typeface="Century Gothic"/>
                <a:ea typeface="DejaVu Sans"/>
              </a:rPr>
              <a:t>Exotické ovoce:</a:t>
            </a:r>
            <a:r>
              <a:rPr b="1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plody datlovníku, kokosovníku, banánovníku, citrusovníku či fíkovníku</a:t>
            </a:r>
            <a:r>
              <a:rPr b="0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. Mezi méně známé ovoce také patří </a:t>
            </a:r>
            <a:r>
              <a:rPr b="1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ananas, mango, avokádo, kiwi, </a:t>
            </a:r>
            <a:r>
              <a:rPr b="0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kvajava, granátové jablko aj.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Jako </a:t>
            </a:r>
            <a:r>
              <a:rPr b="1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koření používáme např. pepřovník, vanilovník, vavřín (bobkový list),</a:t>
            </a:r>
            <a:r>
              <a:rPr b="0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k výrobě nápojů </a:t>
            </a:r>
            <a:r>
              <a:rPr b="1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čajovník, kávovník, kakaovník,</a:t>
            </a:r>
            <a:r>
              <a:rPr b="0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k přípravě pokrmů </a:t>
            </a:r>
            <a:r>
              <a:rPr b="1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olivovník (olivy, olivový olej)</a:t>
            </a:r>
            <a:r>
              <a:rPr b="0" lang="cs-CZ" sz="3200" spc="-1" strike="noStrike">
                <a:solidFill>
                  <a:srgbClr val="00b050"/>
                </a:solidFill>
                <a:latin typeface="Century Gothic"/>
                <a:ea typeface="DejaVu Sans"/>
              </a:rPr>
              <a:t>, atd. 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648000" y="607680"/>
            <a:ext cx="3743280" cy="4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LÉČIVÉ ROSTLINY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469440" y="2256120"/>
            <a:ext cx="8228160" cy="334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.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792000" y="1224000"/>
            <a:ext cx="81349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Některé léčivé rostliny člověk využívá k výrobě léků,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z některých se připravují léčivé čaje.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Léčivou částí rostliny může být kořen, květ, list nebo plod. 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541" name="CustomShape 4"/>
          <p:cNvSpPr/>
          <p:nvPr/>
        </p:nvSpPr>
        <p:spPr>
          <a:xfrm>
            <a:off x="6696000" y="797400"/>
            <a:ext cx="16257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Růže šípková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Heřmánek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Lípa 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542" name="CustomShape 5"/>
          <p:cNvSpPr/>
          <p:nvPr/>
        </p:nvSpPr>
        <p:spPr>
          <a:xfrm>
            <a:off x="720000" y="2411640"/>
            <a:ext cx="797760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 u="sng">
                <a:solidFill>
                  <a:srgbClr val="00a933"/>
                </a:solidFill>
                <a:uFillTx/>
                <a:latin typeface="Arial"/>
                <a:ea typeface="DejaVu Sans"/>
              </a:rPr>
              <a:t>PODBĚL LÉKAŘSKÝ</a:t>
            </a:r>
            <a:r>
              <a:rPr b="0" lang="cs-CZ" sz="1800" spc="-1" strike="noStrike">
                <a:solidFill>
                  <a:srgbClr val="00a933"/>
                </a:solidFill>
                <a:latin typeface="Arial"/>
                <a:ea typeface="DejaVu Sans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a933"/>
                </a:solidFill>
                <a:latin typeface="Arial"/>
                <a:ea typeface="DejaVu Sans"/>
              </a:rPr>
              <a:t>Sběr a zpracování: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a933"/>
                </a:solidFill>
                <a:latin typeface="Arial"/>
                <a:ea typeface="DejaVu Sans"/>
              </a:rPr>
              <a:t>Sbírá se květ a list. Žluté květy se sbírají v březnu a v dubnu.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a933"/>
                </a:solidFill>
                <a:latin typeface="Arial"/>
                <a:ea typeface="DejaVu Sans"/>
              </a:rPr>
              <a:t>Suší se ve stínu na dobře větraných místech, v tenkých vrstvách.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a933"/>
                </a:solidFill>
                <a:latin typeface="Arial"/>
                <a:ea typeface="DejaVu Sans"/>
              </a:rPr>
              <a:t>Zdravé a nepoškozené listy se sbírají od května do června.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a933"/>
                </a:solidFill>
                <a:latin typeface="Arial"/>
                <a:ea typeface="DejaVu Sans"/>
              </a:rPr>
              <a:t>Suší se při teplotě do 40 °C. Lístky se mohou sušit i zavěšené.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a933"/>
                </a:solidFill>
                <a:latin typeface="Arial"/>
                <a:ea typeface="DejaVu Sans"/>
              </a:rPr>
              <a:t>Využití: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a933"/>
                </a:solidFill>
                <a:latin typeface="Arial"/>
                <a:ea typeface="DejaVu Sans"/>
              </a:rPr>
              <a:t>Podběl lékařský má dezinfekční a protizánětlivé účinky.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a933"/>
                </a:solidFill>
                <a:latin typeface="Arial"/>
                <a:ea typeface="DejaVu Sans"/>
              </a:rPr>
              <a:t>Používá se při zánětech horních cest dýchacích k lepšímu odkašlávání a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a933"/>
                </a:solidFill>
                <a:latin typeface="Arial"/>
                <a:ea typeface="DejaVu Sans"/>
              </a:rPr>
              <a:t>k potlačení zánětů. Užívá se v nálevu, samotný nebo v čajových směsích.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a933"/>
                </a:solidFill>
                <a:latin typeface="Arial"/>
                <a:ea typeface="DejaVu Sans"/>
              </a:rPr>
              <a:t>Čerstvé lístky z odvaru se přikládají na spáleniny, oteklé a bolavé klouby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a933"/>
                </a:solidFill>
                <a:latin typeface="Arial"/>
                <a:ea typeface="DejaVu Sans"/>
              </a:rPr>
              <a:t>a na špatně hojící vředy. Má mírný močopudný a antiastmaický účinek.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a933"/>
                </a:solidFill>
                <a:latin typeface="Arial"/>
                <a:ea typeface="DejaVu Sans"/>
              </a:rPr>
              <a:t>Lidové léčitelství doporučuje obklady z jeho výluhu na záněty žil a obtížně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a933"/>
                </a:solidFill>
                <a:latin typeface="Arial"/>
                <a:ea typeface="DejaVu Sans"/>
              </a:rPr>
              <a:t>se hojící rány. 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936000" y="936000"/>
            <a:ext cx="6334920" cy="469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  <a:ea typeface="DejaVu Sans"/>
              </a:rPr>
              <a:t>JEDOVATÉ ROSTLINY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c9211e"/>
                </a:solidFill>
                <a:latin typeface="Arial"/>
                <a:ea typeface="DejaVu Sans"/>
              </a:rPr>
              <a:t>Některé rostliny nebo jejich části jsou jedovaté.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c9211e"/>
                </a:solidFill>
                <a:latin typeface="Arial"/>
                <a:ea typeface="DejaVu Sans"/>
              </a:rPr>
              <a:t>Neměli bychom je sbírat, ani se jich dotýkat!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Durman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Vraní oko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Pryskyřník 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544" name="" descr=""/>
          <p:cNvPicPr/>
          <p:nvPr/>
        </p:nvPicPr>
        <p:blipFill>
          <a:blip r:embed="rId1"/>
          <a:stretch/>
        </p:blipFill>
        <p:spPr>
          <a:xfrm>
            <a:off x="2160000" y="2305080"/>
            <a:ext cx="1943280" cy="1841400"/>
          </a:xfrm>
          <a:prstGeom prst="rect">
            <a:avLst/>
          </a:prstGeom>
          <a:ln>
            <a:noFill/>
          </a:ln>
        </p:spPr>
      </p:pic>
      <p:pic>
        <p:nvPicPr>
          <p:cNvPr id="545" name="" descr=""/>
          <p:cNvPicPr/>
          <p:nvPr/>
        </p:nvPicPr>
        <p:blipFill>
          <a:blip r:embed="rId2"/>
          <a:stretch/>
        </p:blipFill>
        <p:spPr>
          <a:xfrm>
            <a:off x="4176000" y="3020040"/>
            <a:ext cx="1946160" cy="2227680"/>
          </a:xfrm>
          <a:prstGeom prst="rect">
            <a:avLst/>
          </a:prstGeom>
          <a:ln>
            <a:noFill/>
          </a:ln>
        </p:spPr>
      </p:pic>
      <p:pic>
        <p:nvPicPr>
          <p:cNvPr id="546" name="" descr=""/>
          <p:cNvPicPr/>
          <p:nvPr/>
        </p:nvPicPr>
        <p:blipFill>
          <a:blip r:embed="rId3"/>
          <a:stretch/>
        </p:blipFill>
        <p:spPr>
          <a:xfrm>
            <a:off x="2199240" y="4771440"/>
            <a:ext cx="2192040" cy="1851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683640" y="692640"/>
            <a:ext cx="7775280" cy="12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0" lang="cs-CZ" sz="2800" spc="-1" strike="noStrike">
                <a:solidFill>
                  <a:srgbClr val="3d2513"/>
                </a:solidFill>
                <a:latin typeface="Century Gothic"/>
                <a:ea typeface="DejaVu Sans"/>
              </a:rPr>
              <a:t>Napiš 10 rostlin v okolí lidských obydlí, z kterých máme užitek. Rostliny rozděl na stromy, keře a byliny.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548" name="CustomShape 2"/>
          <p:cNvSpPr/>
          <p:nvPr/>
        </p:nvSpPr>
        <p:spPr>
          <a:xfrm>
            <a:off x="683640" y="2349000"/>
            <a:ext cx="7775280" cy="41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272880" algn="just">
              <a:lnSpc>
                <a:spcPct val="100000"/>
              </a:lnSpc>
              <a:spcBef>
                <a:spcPts val="479"/>
              </a:spcBef>
              <a:buClr>
                <a:srgbClr val="2bff8b"/>
              </a:buClr>
              <a:buSzPct val="76000"/>
              <a:buFont typeface="Wingdings 2" charset="2"/>
              <a:buChar char=""/>
            </a:pPr>
            <a:r>
              <a:rPr b="0" lang="cs-CZ" sz="2400" spc="-1" strike="noStrike">
                <a:solidFill>
                  <a:srgbClr val="55341b"/>
                </a:solidFill>
                <a:latin typeface="Century Gothic"/>
                <a:ea typeface="DejaVu Sans"/>
              </a:rPr>
              <a:t>Stromy: ______________________________________________________________________________________________</a:t>
            </a:r>
            <a:endParaRPr b="0" lang="cs-CZ" sz="2400" spc="-1" strike="noStrike">
              <a:latin typeface="Arial"/>
            </a:endParaRPr>
          </a:p>
          <a:p>
            <a:pPr marL="343080" indent="-272880" algn="just">
              <a:lnSpc>
                <a:spcPct val="100000"/>
              </a:lnSpc>
              <a:spcBef>
                <a:spcPts val="479"/>
              </a:spcBef>
              <a:buClr>
                <a:srgbClr val="2bff8b"/>
              </a:buClr>
              <a:buSzPct val="76000"/>
              <a:buFont typeface="Wingdings 2" charset="2"/>
              <a:buChar char=""/>
            </a:pPr>
            <a:r>
              <a:rPr b="0" lang="cs-CZ" sz="2400" spc="-1" strike="noStrike">
                <a:solidFill>
                  <a:srgbClr val="55341b"/>
                </a:solidFill>
                <a:latin typeface="Century Gothic"/>
                <a:ea typeface="DejaVu Sans"/>
              </a:rPr>
              <a:t>Keře: ______________________________________________________________________________________________</a:t>
            </a:r>
            <a:endParaRPr b="0" lang="cs-CZ" sz="2400" spc="-1" strike="noStrike">
              <a:latin typeface="Arial"/>
            </a:endParaRPr>
          </a:p>
          <a:p>
            <a:pPr marL="343080" indent="-272880" algn="just">
              <a:lnSpc>
                <a:spcPct val="100000"/>
              </a:lnSpc>
              <a:spcBef>
                <a:spcPts val="479"/>
              </a:spcBef>
              <a:buClr>
                <a:srgbClr val="2bff8b"/>
              </a:buClr>
              <a:buSzPct val="76000"/>
              <a:buFont typeface="Wingdings 2" charset="2"/>
              <a:buChar char=""/>
            </a:pPr>
            <a:r>
              <a:rPr b="0" lang="cs-CZ" sz="2400" spc="-1" strike="noStrike">
                <a:solidFill>
                  <a:srgbClr val="55341b"/>
                </a:solidFill>
                <a:latin typeface="Century Gothic"/>
                <a:ea typeface="DejaVu Sans"/>
              </a:rPr>
              <a:t>Byliny: ______________________________________________________________________________________________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549" name="CustomShape 3"/>
          <p:cNvSpPr/>
          <p:nvPr/>
        </p:nvSpPr>
        <p:spPr>
          <a:xfrm>
            <a:off x="835920" y="1493280"/>
            <a:ext cx="7775280" cy="51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4"/>
          <p:cNvSpPr/>
          <p:nvPr/>
        </p:nvSpPr>
        <p:spPr>
          <a:xfrm>
            <a:off x="988200" y="1645560"/>
            <a:ext cx="7775280" cy="51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CustomShape 5"/>
          <p:cNvSpPr/>
          <p:nvPr/>
        </p:nvSpPr>
        <p:spPr>
          <a:xfrm>
            <a:off x="1140840" y="1797840"/>
            <a:ext cx="7775280" cy="51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52" name="Picture 2" descr="C:\Users\dobra\AppData\Local\Microsoft\Windows\Temporary Internet Files\Content.IE5\3R00ZWOD\MC900027245[1].wmf"/>
          <p:cNvPicPr/>
          <p:nvPr/>
        </p:nvPicPr>
        <p:blipFill>
          <a:blip r:embed="rId1"/>
          <a:stretch/>
        </p:blipFill>
        <p:spPr>
          <a:xfrm>
            <a:off x="4116240" y="2205000"/>
            <a:ext cx="529200" cy="597600"/>
          </a:xfrm>
          <a:prstGeom prst="rect">
            <a:avLst/>
          </a:prstGeom>
          <a:ln>
            <a:noFill/>
          </a:ln>
        </p:spPr>
      </p:pic>
      <p:pic>
        <p:nvPicPr>
          <p:cNvPr id="553" name="Picture 3" descr="C:\Users\dobra\AppData\Local\Microsoft\Windows\Temporary Internet Files\Content.IE5\B9P9CW46\MC900232525[1].wmf"/>
          <p:cNvPicPr/>
          <p:nvPr/>
        </p:nvPicPr>
        <p:blipFill>
          <a:blip r:embed="rId2"/>
          <a:stretch/>
        </p:blipFill>
        <p:spPr>
          <a:xfrm>
            <a:off x="4040640" y="3484440"/>
            <a:ext cx="703800" cy="599760"/>
          </a:xfrm>
          <a:prstGeom prst="rect">
            <a:avLst/>
          </a:prstGeom>
          <a:ln>
            <a:noFill/>
          </a:ln>
        </p:spPr>
      </p:pic>
      <p:pic>
        <p:nvPicPr>
          <p:cNvPr id="554" name="Picture 5" descr="C:\Users\dobra\AppData\Local\Microsoft\Windows\Temporary Internet Files\Content.IE5\2XVY77WH\MC900331303[1].wmf"/>
          <p:cNvPicPr/>
          <p:nvPr/>
        </p:nvPicPr>
        <p:blipFill>
          <a:blip r:embed="rId3"/>
          <a:stretch/>
        </p:blipFill>
        <p:spPr>
          <a:xfrm>
            <a:off x="4116240" y="4727160"/>
            <a:ext cx="553320" cy="484560"/>
          </a:xfrm>
          <a:prstGeom prst="rect">
            <a:avLst/>
          </a:prstGeom>
          <a:ln>
            <a:noFill/>
          </a:ln>
        </p:spPr>
      </p:pic>
      <p:sp>
        <p:nvSpPr>
          <p:cNvPr id="555" name="CustomShape 6"/>
          <p:cNvSpPr/>
          <p:nvPr/>
        </p:nvSpPr>
        <p:spPr>
          <a:xfrm>
            <a:off x="1551240" y="3115080"/>
            <a:ext cx="634464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CustomShape 7"/>
          <p:cNvSpPr/>
          <p:nvPr/>
        </p:nvSpPr>
        <p:spPr>
          <a:xfrm>
            <a:off x="3089520" y="4269960"/>
            <a:ext cx="258192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CustomShape 8"/>
          <p:cNvSpPr/>
          <p:nvPr/>
        </p:nvSpPr>
        <p:spPr>
          <a:xfrm>
            <a:off x="3102480" y="5445360"/>
            <a:ext cx="324216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3900"/>
    </mc:Choice>
    <mc:Fallback>
      <p:transition spd="slow"/>
    </mc:Fallback>
  </mc:AlternateContent>
  <p:timing>
    <p:tnLst>
      <p:par>
        <p:cTn id="161" dur="indefinite" restart="never" nodeType="tmRoot">
          <p:childTnLst>
            <p:seq>
              <p:cTn id="162" dur="indefinite" nodeType="mainSeq"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7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8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3" dur="10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4" dur="1000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" dur="1000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9" dur="2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3" dur="1000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4" dur="1000" fill="hold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1000" fill="hold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"/>
                            </p:stCondLst>
                            <p:childTnLst>
                              <p:par>
                                <p:cTn id="18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9" dur="2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3" dur="1000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4" dur="1000" fill="hold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5" dur="1000" fill="hold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8000"/>
                            </p:stCondLst>
                            <p:childTnLst>
                              <p:par>
                                <p:cTn id="19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9" dur="2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00" restart="whenNotActive" nodeType="interactiveSeq" fill="hold">
                <p:stCondLst>
                  <p:cond evt="onClick">
                    <p:tgtEl>
                      <p:spTgt spid="552"/>
                    </p:tgtEl>
                  </p:cond>
                </p:stCondLst>
                <p:childTnLst>
                  <p:par>
                    <p:cTn id="201" fill="hold">
                      <p:stCondLst>
                        <p:cond evt="onClick">
                          <p:tgtEl>
                            <p:spTgt spid="552"/>
                          </p:tgtEl>
                        </p:cond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5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6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08" restart="whenNotActive" nodeType="interactiveSeq" fill="hold">
                <p:stCondLst>
                  <p:cond evt="onClick">
                    <p:tgtEl>
                      <p:spTgt spid="553"/>
                    </p:tgtEl>
                  </p:cond>
                </p:stCondLst>
                <p:childTnLst>
                  <p:par>
                    <p:cTn id="209" fill="hold">
                      <p:stCondLst>
                        <p:cond evt="onClick">
                          <p:tgtEl>
                            <p:spTgt spid="553"/>
                          </p:tgtEl>
                        </p:cond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4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5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16" restart="whenNotActive" nodeType="interactiveSeq" fill="hold">
                <p:stCondLst>
                  <p:cond evt="onClick">
                    <p:tgtEl>
                      <p:spTgt spid="554"/>
                    </p:tgtEl>
                  </p:cond>
                </p:stCondLst>
                <p:childTnLst>
                  <p:par>
                    <p:cTn id="217" fill="hold">
                      <p:stCondLst>
                        <p:cond evt="onClick">
                          <p:tgtEl>
                            <p:spTgt spid="554"/>
                          </p:tgtEl>
                        </p:cond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1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2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3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1043640" y="1027800"/>
            <a:ext cx="702324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3" name="" descr=""/>
          <p:cNvPicPr/>
          <p:nvPr/>
        </p:nvPicPr>
        <p:blipFill>
          <a:blip r:embed="rId1"/>
          <a:stretch/>
        </p:blipFill>
        <p:spPr>
          <a:xfrm>
            <a:off x="-432000" y="144000"/>
            <a:ext cx="9862920" cy="662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1043640" y="1027800"/>
            <a:ext cx="702324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5" name="" descr=""/>
          <p:cNvPicPr/>
          <p:nvPr/>
        </p:nvPicPr>
        <p:blipFill>
          <a:blip r:embed="rId1"/>
          <a:stretch/>
        </p:blipFill>
        <p:spPr>
          <a:xfrm>
            <a:off x="-360000" y="-144000"/>
            <a:ext cx="9550080" cy="7000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1043640" y="620640"/>
            <a:ext cx="7023240" cy="64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97000"/>
          </a:bodyPr>
          <a:p>
            <a:pPr algn="ctr">
              <a:lnSpc>
                <a:spcPct val="100000"/>
              </a:lnSpc>
            </a:pPr>
            <a:r>
              <a:rPr b="1" lang="cs-CZ" sz="4000" spc="-1" strike="noStrike">
                <a:solidFill>
                  <a:srgbClr val="00843c"/>
                </a:solidFill>
                <a:latin typeface="Century Gothic"/>
                <a:ea typeface="DejaVu Sans"/>
              </a:rPr>
              <a:t>Ovocné stromy a keře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6336000" y="3960000"/>
            <a:ext cx="570240" cy="2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cs-CZ" sz="1100" spc="-1" strike="noStrike">
                <a:solidFill>
                  <a:srgbClr val="000000"/>
                </a:solidFill>
                <a:latin typeface="Century Gothic"/>
                <a:ea typeface="DejaVu Sans"/>
              </a:rPr>
              <a:t>třešeň</a:t>
            </a:r>
            <a:endParaRPr b="0" lang="cs-CZ" sz="1100" spc="-1" strike="noStrike"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504000" y="2694240"/>
            <a:ext cx="655560" cy="2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cs-CZ" sz="1100" spc="-1" strike="noStrike">
                <a:solidFill>
                  <a:srgbClr val="000000"/>
                </a:solidFill>
                <a:latin typeface="Century Gothic"/>
                <a:ea typeface="DejaVu Sans"/>
              </a:rPr>
              <a:t>švestka</a:t>
            </a:r>
            <a:endParaRPr b="0" lang="cs-CZ" sz="1100" spc="-1" strike="noStrike">
              <a:latin typeface="Arial"/>
            </a:endParaRPr>
          </a:p>
        </p:txBody>
      </p:sp>
      <p:sp>
        <p:nvSpPr>
          <p:cNvPr id="489" name="CustomShape 4"/>
          <p:cNvSpPr/>
          <p:nvPr/>
        </p:nvSpPr>
        <p:spPr>
          <a:xfrm>
            <a:off x="497520" y="3096000"/>
            <a:ext cx="725760" cy="2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cs-CZ" sz="11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meruňka</a:t>
            </a:r>
            <a:endParaRPr b="0" lang="cs-CZ" sz="1100" spc="-1" strike="noStrike">
              <a:latin typeface="Arial"/>
            </a:endParaRPr>
          </a:p>
        </p:txBody>
      </p:sp>
      <p:sp>
        <p:nvSpPr>
          <p:cNvPr id="490" name="CustomShape 5"/>
          <p:cNvSpPr/>
          <p:nvPr/>
        </p:nvSpPr>
        <p:spPr>
          <a:xfrm>
            <a:off x="432000" y="3528000"/>
            <a:ext cx="748440" cy="2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cs-CZ" sz="1100" spc="-1" strike="noStrike">
                <a:solidFill>
                  <a:srgbClr val="000000"/>
                </a:solidFill>
                <a:latin typeface="Century Gothic"/>
                <a:ea typeface="DejaVu Sans"/>
              </a:rPr>
              <a:t>broskvoň</a:t>
            </a:r>
            <a:endParaRPr b="0" lang="cs-CZ" sz="1100" spc="-1" strike="noStrike">
              <a:latin typeface="Arial"/>
            </a:endParaRPr>
          </a:p>
        </p:txBody>
      </p:sp>
      <p:sp>
        <p:nvSpPr>
          <p:cNvPr id="491" name="CustomShape 6"/>
          <p:cNvSpPr/>
          <p:nvPr/>
        </p:nvSpPr>
        <p:spPr>
          <a:xfrm>
            <a:off x="6526440" y="1340640"/>
            <a:ext cx="608400" cy="2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cs-CZ" sz="11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hrušeň</a:t>
            </a:r>
            <a:endParaRPr b="0" lang="cs-CZ" sz="1100" spc="-1" strike="noStrike">
              <a:latin typeface="Arial"/>
            </a:endParaRPr>
          </a:p>
        </p:txBody>
      </p:sp>
      <p:sp>
        <p:nvSpPr>
          <p:cNvPr id="492" name="CustomShape 7"/>
          <p:cNvSpPr/>
          <p:nvPr/>
        </p:nvSpPr>
        <p:spPr>
          <a:xfrm>
            <a:off x="504000" y="1584000"/>
            <a:ext cx="552240" cy="2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cs-CZ" sz="11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jabloň</a:t>
            </a:r>
            <a:endParaRPr b="0" lang="cs-CZ" sz="1100" spc="-1" strike="noStrike">
              <a:latin typeface="Arial"/>
            </a:endParaRPr>
          </a:p>
        </p:txBody>
      </p:sp>
      <p:sp>
        <p:nvSpPr>
          <p:cNvPr id="493" name="CustomShape 8"/>
          <p:cNvSpPr/>
          <p:nvPr/>
        </p:nvSpPr>
        <p:spPr>
          <a:xfrm>
            <a:off x="432000" y="5403240"/>
            <a:ext cx="485280" cy="2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cs-CZ" sz="1100" spc="-1" strike="noStrike">
                <a:solidFill>
                  <a:srgbClr val="000000"/>
                </a:solidFill>
                <a:latin typeface="Century Gothic"/>
                <a:ea typeface="DejaVu Sans"/>
              </a:rPr>
              <a:t>rybíz</a:t>
            </a:r>
            <a:endParaRPr b="0" lang="cs-CZ" sz="1100" spc="-1" strike="noStrike">
              <a:latin typeface="Arial"/>
            </a:endParaRPr>
          </a:p>
        </p:txBody>
      </p:sp>
      <p:sp>
        <p:nvSpPr>
          <p:cNvPr id="494" name="CustomShape 9"/>
          <p:cNvSpPr/>
          <p:nvPr/>
        </p:nvSpPr>
        <p:spPr>
          <a:xfrm>
            <a:off x="432000" y="5832000"/>
            <a:ext cx="648000" cy="2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1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</a:t>
            </a:r>
            <a:r>
              <a:rPr b="0" i="1" lang="cs-CZ" sz="1100" spc="-1" strike="noStrike">
                <a:solidFill>
                  <a:srgbClr val="000000"/>
                </a:solidFill>
                <a:latin typeface="Century Gothic"/>
                <a:ea typeface="DejaVu Sans"/>
              </a:rPr>
              <a:t>ngrešt</a:t>
            </a:r>
            <a:endParaRPr b="0" lang="cs-CZ" sz="1100" spc="-1" strike="noStrike">
              <a:latin typeface="Arial"/>
            </a:endParaRPr>
          </a:p>
        </p:txBody>
      </p:sp>
      <p:sp>
        <p:nvSpPr>
          <p:cNvPr id="495" name="CustomShape 10"/>
          <p:cNvSpPr/>
          <p:nvPr/>
        </p:nvSpPr>
        <p:spPr>
          <a:xfrm>
            <a:off x="4416840" y="6237360"/>
            <a:ext cx="286560" cy="260280"/>
          </a:xfrm>
          <a:prstGeom prst="actionButtonHom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96" name="Obrázek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25000" bright="20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088000" y="1267920"/>
            <a:ext cx="5399280" cy="527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2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5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8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1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4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7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0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3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467640" y="620640"/>
            <a:ext cx="8207640" cy="64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000000"/>
                </a:solidFill>
                <a:latin typeface="Century Gothic"/>
                <a:ea typeface="Microsoft YaHei"/>
              </a:rPr>
              <a:t>Pěstujeme ovocné stromy a keře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467640" y="1412640"/>
            <a:ext cx="8207640" cy="511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272880" algn="just">
              <a:lnSpc>
                <a:spcPct val="100000"/>
              </a:lnSpc>
              <a:spcBef>
                <a:spcPts val="479"/>
              </a:spcBef>
              <a:buClr>
                <a:srgbClr val="2bff8b"/>
              </a:buClr>
              <a:buSzPct val="76000"/>
              <a:buFont typeface="Wingdings 2" charset="2"/>
              <a:buChar char=""/>
            </a:pP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V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zahradách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a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sadech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pěstujeme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ovocné stromy 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(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jabloně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,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hrušně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,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třešně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,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višně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,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slivoně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,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broskvoně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,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meruňky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)a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keře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(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rybíz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,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angrešt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). Ovoce nám poskytují také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jahodník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,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maliník 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a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ostružiník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.</a:t>
            </a:r>
            <a:endParaRPr b="0" lang="cs-CZ" sz="2400" spc="-1" strike="noStrike">
              <a:latin typeface="Arial"/>
            </a:endParaRPr>
          </a:p>
          <a:p>
            <a:pPr marL="343080" indent="-272880" algn="just">
              <a:lnSpc>
                <a:spcPct val="100000"/>
              </a:lnSpc>
              <a:spcBef>
                <a:spcPts val="479"/>
              </a:spcBef>
              <a:buClr>
                <a:srgbClr val="2bff8b"/>
              </a:buClr>
              <a:buSzPct val="76000"/>
              <a:buFont typeface="Wingdings 2" charset="2"/>
              <a:buChar char=""/>
            </a:pP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Ovocné stromy 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byly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vyšlechtěny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z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planě rostoucích 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druhů tak, aby plody byly větší a chutné (sladké).</a:t>
            </a:r>
            <a:endParaRPr b="0" lang="cs-CZ" sz="2400" spc="-1" strike="noStrike">
              <a:latin typeface="Arial"/>
            </a:endParaRPr>
          </a:p>
          <a:p>
            <a:pPr marL="343080" indent="-272880" algn="just">
              <a:lnSpc>
                <a:spcPct val="100000"/>
              </a:lnSpc>
              <a:spcBef>
                <a:spcPts val="479"/>
              </a:spcBef>
              <a:buClr>
                <a:srgbClr val="2bff8b"/>
              </a:buClr>
              <a:buSzPct val="76000"/>
              <a:buFont typeface="Wingdings 2" charset="2"/>
              <a:buChar char=""/>
            </a:pP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Plody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ovoce dělíme na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malvice 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(jablko),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peckovice 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(třešeň) a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bobule 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(rybíz).</a:t>
            </a:r>
            <a:endParaRPr b="0" lang="cs-CZ" sz="2400" spc="-1" strike="noStrike">
              <a:latin typeface="Arial"/>
            </a:endParaRPr>
          </a:p>
          <a:p>
            <a:pPr marL="343080" indent="-272880" algn="just">
              <a:lnSpc>
                <a:spcPct val="100000"/>
              </a:lnSpc>
              <a:spcBef>
                <a:spcPts val="479"/>
              </a:spcBef>
              <a:buClr>
                <a:srgbClr val="2bff8b"/>
              </a:buClr>
              <a:buSzPct val="76000"/>
              <a:buFont typeface="Wingdings 2" charset="2"/>
              <a:buChar char=""/>
            </a:pP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Většina zahrad se skládá z části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užitkové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a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okrasné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.</a:t>
            </a:r>
            <a:endParaRPr b="0" lang="cs-CZ" sz="2400" spc="-1" strike="noStrike">
              <a:latin typeface="Arial"/>
            </a:endParaRPr>
          </a:p>
          <a:p>
            <a:pPr marL="343080" indent="-272880" algn="just">
              <a:lnSpc>
                <a:spcPct val="100000"/>
              </a:lnSpc>
              <a:spcBef>
                <a:spcPts val="479"/>
              </a:spcBef>
              <a:buClr>
                <a:srgbClr val="2bff8b"/>
              </a:buClr>
              <a:buSzPct val="76000"/>
              <a:buFont typeface="Wingdings 2" charset="2"/>
              <a:buChar char=""/>
            </a:pP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V užitkové části se pěstuje nejčastěji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zelenina 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(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jedlé části užitkových rostlin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).</a:t>
            </a:r>
            <a:endParaRPr b="0" lang="cs-CZ" sz="2400" spc="-1" strike="noStrike">
              <a:latin typeface="Arial"/>
            </a:endParaRPr>
          </a:p>
          <a:p>
            <a:pPr marL="343080" indent="-272880" algn="just">
              <a:lnSpc>
                <a:spcPct val="100000"/>
              </a:lnSpc>
              <a:spcBef>
                <a:spcPts val="479"/>
              </a:spcBef>
              <a:buClr>
                <a:srgbClr val="2bff8b"/>
              </a:buClr>
              <a:buSzPct val="76000"/>
              <a:buFont typeface="Wingdings 2" charset="2"/>
              <a:buChar char=""/>
            </a:pP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Zeleninu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rozlišujeme: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kořenovou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,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cibulovou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,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listovou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,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košťálovou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 (pěstovaná pro květ) a </a:t>
            </a:r>
            <a:r>
              <a:rPr b="1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plodovou</a:t>
            </a:r>
            <a:r>
              <a:rPr b="0" lang="cs-CZ" sz="2400" spc="-1" strike="noStrike">
                <a:solidFill>
                  <a:srgbClr val="00b050"/>
                </a:solidFill>
                <a:latin typeface="Century Gothic"/>
                <a:ea typeface="DejaVu Sans"/>
              </a:rPr>
              <a:t>.</a:t>
            </a:r>
            <a:endParaRPr b="0" lang="cs-CZ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  <p:timing>
    <p:tnLst>
      <p:par>
        <p:cTn id="34" dur="indefinite" restart="never" nodeType="tmRoot">
          <p:childTnLst>
            <p:seq>
              <p:cTn id="35" dur="indefinite" nodeType="mainSeq"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" dur="30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" dur="3000" fill="hold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3000" fill="hold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" dur="3000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3" dur="3000" fill="hold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3000" fill="hold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" dur="3000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9" dur="3000" fill="hold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3000" fill="hold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3000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5" dur="3000" fill="hold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3000" fill="hold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" dur="3000"/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1" dur="3000" fill="hold"/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3000" fill="hold"/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3000"/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" dur="3000" fill="hold"/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3000" fill="hold"/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1043640" y="476640"/>
            <a:ext cx="7023240" cy="71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</a:pPr>
            <a:r>
              <a:rPr b="1" lang="cs-CZ" sz="4000" spc="-1" strike="noStrike">
                <a:solidFill>
                  <a:srgbClr val="00843c"/>
                </a:solidFill>
                <a:latin typeface="Century Gothic"/>
                <a:ea typeface="DejaVu Sans"/>
              </a:rPr>
              <a:t>Další ovoce zahrad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500" name="CustomShape 2"/>
          <p:cNvSpPr/>
          <p:nvPr/>
        </p:nvSpPr>
        <p:spPr>
          <a:xfrm>
            <a:off x="1005120" y="1887120"/>
            <a:ext cx="9025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maliník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501" name="CustomShape 3"/>
          <p:cNvSpPr/>
          <p:nvPr/>
        </p:nvSpPr>
        <p:spPr>
          <a:xfrm>
            <a:off x="842040" y="5417640"/>
            <a:ext cx="1041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jahodník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502" name="CustomShape 4"/>
          <p:cNvSpPr/>
          <p:nvPr/>
        </p:nvSpPr>
        <p:spPr>
          <a:xfrm>
            <a:off x="7203960" y="3627000"/>
            <a:ext cx="11570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ostružiník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503" name="Obrázek 5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25000" bright="20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952280" y="1197000"/>
            <a:ext cx="5249520" cy="1749240"/>
          </a:xfrm>
          <a:prstGeom prst="rect">
            <a:avLst/>
          </a:prstGeom>
          <a:ln>
            <a:noFill/>
          </a:ln>
        </p:spPr>
      </p:pic>
      <p:pic>
        <p:nvPicPr>
          <p:cNvPr id="504" name="Obrázek 4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amount="50000"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957320" y="2946960"/>
            <a:ext cx="5244840" cy="1728000"/>
          </a:xfrm>
          <a:prstGeom prst="rect">
            <a:avLst/>
          </a:prstGeom>
          <a:ln>
            <a:noFill/>
          </a:ln>
        </p:spPr>
      </p:pic>
      <p:pic>
        <p:nvPicPr>
          <p:cNvPr id="505" name="Obrázek 3" descr="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amount="25000" brigh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934280" y="4676040"/>
            <a:ext cx="5267520" cy="1851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90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93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96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1"/>
          <p:cNvSpPr/>
          <p:nvPr/>
        </p:nvSpPr>
        <p:spPr>
          <a:xfrm>
            <a:off x="1043640" y="620640"/>
            <a:ext cx="7023240" cy="64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97000"/>
          </a:bodyPr>
          <a:p>
            <a:pPr algn="ctr">
              <a:lnSpc>
                <a:spcPct val="100000"/>
              </a:lnSpc>
            </a:pPr>
            <a:r>
              <a:rPr b="1" lang="cs-CZ" sz="4000" spc="-1" strike="noStrike">
                <a:solidFill>
                  <a:srgbClr val="00843c"/>
                </a:solidFill>
                <a:latin typeface="Century Gothic"/>
                <a:ea typeface="DejaVu Sans"/>
              </a:rPr>
              <a:t>Zelenina</a:t>
            </a:r>
            <a:endParaRPr b="0" lang="cs-CZ" sz="4000" spc="-1" strike="noStrike">
              <a:latin typeface="Arial"/>
            </a:endParaRPr>
          </a:p>
        </p:txBody>
      </p:sp>
      <p:pic>
        <p:nvPicPr>
          <p:cNvPr id="507" name="Obrázek 5" descr=""/>
          <p:cNvPicPr/>
          <p:nvPr/>
        </p:nvPicPr>
        <p:blipFill>
          <a:blip r:embed="rId1"/>
          <a:srcRect l="0" t="0" r="54362" b="0"/>
          <a:stretch/>
        </p:blipFill>
        <p:spPr>
          <a:xfrm>
            <a:off x="7344000" y="2880000"/>
            <a:ext cx="1033560" cy="1699200"/>
          </a:xfrm>
          <a:prstGeom prst="rect">
            <a:avLst/>
          </a:prstGeom>
          <a:ln>
            <a:noFill/>
          </a:ln>
        </p:spPr>
      </p:pic>
      <p:pic>
        <p:nvPicPr>
          <p:cNvPr id="508" name="Picture 3" descr="C:\Users\dobra\AppData\Local\Microsoft\Windows\Temporary Internet Files\Content.IE5\3R00ZWOD\MP900438442[1].jpg"/>
          <p:cNvPicPr/>
          <p:nvPr/>
        </p:nvPicPr>
        <p:blipFill>
          <a:blip r:embed="rId2"/>
          <a:stretch/>
        </p:blipFill>
        <p:spPr>
          <a:xfrm>
            <a:off x="7034760" y="1268640"/>
            <a:ext cx="1436760" cy="1232640"/>
          </a:xfrm>
          <a:prstGeom prst="rect">
            <a:avLst/>
          </a:prstGeom>
          <a:ln>
            <a:noFill/>
          </a:ln>
        </p:spPr>
      </p:pic>
      <p:pic>
        <p:nvPicPr>
          <p:cNvPr id="509" name="Obrázek 2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amount="25000" bright="20000"/>
                    </a14:imgEffect>
                  </a14:imgLayer>
                </a14:imgProps>
              </a:ext>
            </a:extLst>
          </a:blip>
          <a:srcRect l="0" t="5025" r="0" b="0"/>
          <a:stretch/>
        </p:blipFill>
        <p:spPr>
          <a:xfrm>
            <a:off x="432000" y="1269000"/>
            <a:ext cx="6454440" cy="5170320"/>
          </a:xfrm>
          <a:prstGeom prst="rect">
            <a:avLst/>
          </a:prstGeom>
          <a:ln>
            <a:noFill/>
          </a:ln>
        </p:spPr>
      </p:pic>
      <p:pic>
        <p:nvPicPr>
          <p:cNvPr id="510" name="" descr=""/>
          <p:cNvPicPr/>
          <p:nvPr/>
        </p:nvPicPr>
        <p:blipFill>
          <a:blip r:embed="rId5"/>
          <a:stretch/>
        </p:blipFill>
        <p:spPr>
          <a:xfrm>
            <a:off x="7067520" y="4968000"/>
            <a:ext cx="1427760" cy="1005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1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7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585000" y="576000"/>
            <a:ext cx="6037920" cy="133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ff0000"/>
                </a:solidFill>
                <a:latin typeface="Century Gothic"/>
                <a:ea typeface="DejaVu Sans"/>
              </a:rPr>
              <a:t>Mezi polní plodiny patří obilniny. </a:t>
            </a:r>
            <a:br/>
            <a:r>
              <a:rPr b="0" lang="cs-CZ" sz="3200" spc="-1" strike="noStrike">
                <a:solidFill>
                  <a:srgbClr val="ff0000"/>
                </a:solidFill>
                <a:latin typeface="Century Gothic"/>
                <a:ea typeface="DejaVu Sans"/>
              </a:rPr>
              <a:t>Jmenuj je: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512" name="CustomShape 2"/>
          <p:cNvSpPr/>
          <p:nvPr/>
        </p:nvSpPr>
        <p:spPr>
          <a:xfrm>
            <a:off x="2432880" y="1080000"/>
            <a:ext cx="58460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2060"/>
                </a:solidFill>
                <a:latin typeface="Century Gothic"/>
                <a:ea typeface="DejaVu Sans"/>
              </a:rPr>
              <a:t>Pšenice, ječmen, žito, oves.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513" name="CustomShape 3"/>
          <p:cNvSpPr/>
          <p:nvPr/>
        </p:nvSpPr>
        <p:spPr>
          <a:xfrm>
            <a:off x="576000" y="1682640"/>
            <a:ext cx="6513480" cy="133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ff0000"/>
                </a:solidFill>
                <a:latin typeface="Century Gothic"/>
                <a:ea typeface="DejaVu Sans"/>
              </a:rPr>
              <a:t>Mezi polní plodiny patří okopaniny. </a:t>
            </a:r>
            <a:br/>
            <a:r>
              <a:rPr b="0" lang="cs-CZ" sz="3200" spc="-1" strike="noStrike">
                <a:solidFill>
                  <a:srgbClr val="ff0000"/>
                </a:solidFill>
                <a:latin typeface="Century Gothic"/>
                <a:ea typeface="DejaVu Sans"/>
              </a:rPr>
              <a:t>Jmenuj je: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514" name="CustomShape 4"/>
          <p:cNvSpPr/>
          <p:nvPr/>
        </p:nvSpPr>
        <p:spPr>
          <a:xfrm>
            <a:off x="2592000" y="2245680"/>
            <a:ext cx="64584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2060"/>
                </a:solidFill>
                <a:latin typeface="Century Gothic"/>
                <a:ea typeface="DejaVu Sans"/>
              </a:rPr>
              <a:t>Lilek brambor a řepa cukrovka.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515" name="CustomShape 5"/>
          <p:cNvSpPr/>
          <p:nvPr/>
        </p:nvSpPr>
        <p:spPr>
          <a:xfrm>
            <a:off x="576000" y="2762640"/>
            <a:ext cx="6334920" cy="133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ff0000"/>
                </a:solidFill>
                <a:latin typeface="Century Gothic"/>
                <a:ea typeface="DejaVu Sans"/>
              </a:rPr>
              <a:t>Mezi polní plodiny patří luskoviny. </a:t>
            </a:r>
            <a:br/>
            <a:r>
              <a:rPr b="0" lang="cs-CZ" sz="3200" spc="-1" strike="noStrike">
                <a:solidFill>
                  <a:srgbClr val="ff0000"/>
                </a:solidFill>
                <a:latin typeface="Century Gothic"/>
                <a:ea typeface="DejaVu Sans"/>
              </a:rPr>
              <a:t>Jmenuj je: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516" name="CustomShape 6"/>
          <p:cNvSpPr/>
          <p:nvPr/>
        </p:nvSpPr>
        <p:spPr>
          <a:xfrm>
            <a:off x="2556000" y="3312000"/>
            <a:ext cx="536292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2060"/>
                </a:solidFill>
                <a:latin typeface="Century Gothic"/>
                <a:ea typeface="DejaVu Sans"/>
              </a:rPr>
              <a:t>Fazol, hrách, čočka, sója.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517" name="CustomShape 7"/>
          <p:cNvSpPr/>
          <p:nvPr/>
        </p:nvSpPr>
        <p:spPr>
          <a:xfrm>
            <a:off x="513000" y="3960000"/>
            <a:ext cx="6037920" cy="133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ff0000"/>
                </a:solidFill>
                <a:latin typeface="Century Gothic"/>
                <a:ea typeface="DejaVu Sans"/>
              </a:rPr>
              <a:t>Mezi polní plodiny patří olejniny. </a:t>
            </a:r>
            <a:br/>
            <a:r>
              <a:rPr b="0" lang="cs-CZ" sz="3200" spc="-1" strike="noStrike">
                <a:solidFill>
                  <a:srgbClr val="ff0000"/>
                </a:solidFill>
                <a:latin typeface="Century Gothic"/>
                <a:ea typeface="DejaVu Sans"/>
              </a:rPr>
              <a:t>Jmenuj je: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518" name="CustomShape 8"/>
          <p:cNvSpPr/>
          <p:nvPr/>
        </p:nvSpPr>
        <p:spPr>
          <a:xfrm>
            <a:off x="2592000" y="4608000"/>
            <a:ext cx="52653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2060"/>
                </a:solidFill>
                <a:latin typeface="Century Gothic"/>
                <a:ea typeface="DejaVu Sans"/>
              </a:rPr>
              <a:t>Slunečnice, řepka olejka.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519" name="CustomShape 9"/>
          <p:cNvSpPr/>
          <p:nvPr/>
        </p:nvSpPr>
        <p:spPr>
          <a:xfrm>
            <a:off x="576000" y="5069520"/>
            <a:ext cx="688680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ff0000"/>
                </a:solidFill>
                <a:latin typeface="Century Gothic"/>
                <a:ea typeface="DejaVu Sans"/>
              </a:rPr>
              <a:t>Které rostliny se pěstují jako pícniny?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520" name="CustomShape 10"/>
          <p:cNvSpPr/>
          <p:nvPr/>
        </p:nvSpPr>
        <p:spPr>
          <a:xfrm>
            <a:off x="2459160" y="5472000"/>
            <a:ext cx="61797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2060"/>
                </a:solidFill>
                <a:latin typeface="Century Gothic"/>
                <a:ea typeface="DejaVu Sans"/>
              </a:rPr>
              <a:t>Například jetel nebo vojtěška.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521" name="CustomShape 11"/>
          <p:cNvSpPr/>
          <p:nvPr/>
        </p:nvSpPr>
        <p:spPr>
          <a:xfrm>
            <a:off x="576000" y="5832000"/>
            <a:ext cx="80067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2060"/>
                </a:solidFill>
                <a:latin typeface="Century Gothic"/>
                <a:ea typeface="DejaVu Sans"/>
              </a:rPr>
              <a:t>Používají se ke krmení hospodářských zvířat.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522" name="CustomShape 12"/>
          <p:cNvSpPr/>
          <p:nvPr/>
        </p:nvSpPr>
        <p:spPr>
          <a:xfrm>
            <a:off x="424800" y="288000"/>
            <a:ext cx="41104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2800" spc="-1" strike="noStrike">
                <a:solidFill>
                  <a:srgbClr val="3d2513"/>
                </a:solidFill>
                <a:latin typeface="Century Gothic"/>
                <a:ea typeface="Microsoft YaHei"/>
              </a:rPr>
              <a:t> </a:t>
            </a:r>
            <a:r>
              <a:rPr b="1" lang="cs-CZ" sz="2800" spc="-1" strike="noStrike">
                <a:solidFill>
                  <a:srgbClr val="3d2513"/>
                </a:solidFill>
                <a:latin typeface="Century Gothic"/>
                <a:ea typeface="Microsoft YaHei"/>
              </a:rPr>
              <a:t>Hospodářské rostliny: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1043640" y="620640"/>
            <a:ext cx="7023240" cy="64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97000"/>
          </a:bodyPr>
          <a:p>
            <a:pPr algn="ctr">
              <a:lnSpc>
                <a:spcPct val="100000"/>
              </a:lnSpc>
            </a:pPr>
            <a:r>
              <a:rPr b="1" lang="cs-CZ" sz="4000" spc="-1" strike="noStrike">
                <a:solidFill>
                  <a:srgbClr val="00843c"/>
                </a:solidFill>
                <a:latin typeface="Century Gothic"/>
                <a:ea typeface="DejaVu Sans"/>
              </a:rPr>
              <a:t>Okrasné rostliny-</a:t>
            </a:r>
            <a:r>
              <a:rPr b="1" lang="cs-CZ" sz="2000" spc="-1" strike="noStrike">
                <a:solidFill>
                  <a:srgbClr val="00843c"/>
                </a:solidFill>
                <a:latin typeface="Century Gothic"/>
                <a:ea typeface="DejaVu Sans"/>
              </a:rPr>
              <a:t> zkus pojmenovat: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524" name="Obrázek 6" descr=""/>
          <p:cNvPicPr/>
          <p:nvPr/>
        </p:nvPicPr>
        <p:blipFill>
          <a:blip r:embed="rId1"/>
          <a:stretch/>
        </p:blipFill>
        <p:spPr>
          <a:xfrm>
            <a:off x="868320" y="4856040"/>
            <a:ext cx="1940400" cy="1455120"/>
          </a:xfrm>
          <a:prstGeom prst="rect">
            <a:avLst/>
          </a:prstGeom>
          <a:ln>
            <a:noFill/>
          </a:ln>
        </p:spPr>
      </p:pic>
      <p:pic>
        <p:nvPicPr>
          <p:cNvPr id="525" name="Obrázek 7" descr=""/>
          <p:cNvPicPr/>
          <p:nvPr/>
        </p:nvPicPr>
        <p:blipFill>
          <a:blip r:embed="rId2"/>
          <a:stretch/>
        </p:blipFill>
        <p:spPr>
          <a:xfrm>
            <a:off x="868320" y="3112560"/>
            <a:ext cx="1940400" cy="1546560"/>
          </a:xfrm>
          <a:prstGeom prst="rect">
            <a:avLst/>
          </a:prstGeom>
          <a:ln>
            <a:noFill/>
          </a:ln>
        </p:spPr>
      </p:pic>
      <p:pic>
        <p:nvPicPr>
          <p:cNvPr id="526" name="Obrázek 4" descr=""/>
          <p:cNvPicPr/>
          <p:nvPr/>
        </p:nvPicPr>
        <p:blipFill>
          <a:blip r:embed="rId3"/>
          <a:srcRect l="0" t="8070" r="0" b="0"/>
          <a:stretch/>
        </p:blipFill>
        <p:spPr>
          <a:xfrm>
            <a:off x="4321080" y="4795200"/>
            <a:ext cx="2118960" cy="1589040"/>
          </a:xfrm>
          <a:prstGeom prst="rect">
            <a:avLst/>
          </a:prstGeom>
          <a:ln>
            <a:noFill/>
          </a:ln>
        </p:spPr>
      </p:pic>
      <p:pic>
        <p:nvPicPr>
          <p:cNvPr id="527" name="Obrázek 9" descr=""/>
          <p:cNvPicPr/>
          <p:nvPr/>
        </p:nvPicPr>
        <p:blipFill>
          <a:blip r:embed="rId4"/>
          <a:stretch/>
        </p:blipFill>
        <p:spPr>
          <a:xfrm>
            <a:off x="868320" y="1469160"/>
            <a:ext cx="1940400" cy="1455120"/>
          </a:xfrm>
          <a:prstGeom prst="rect">
            <a:avLst/>
          </a:prstGeom>
          <a:ln>
            <a:noFill/>
          </a:ln>
        </p:spPr>
      </p:pic>
      <p:pic>
        <p:nvPicPr>
          <p:cNvPr id="528" name="Obrázek 10" descr=""/>
          <p:cNvPicPr/>
          <p:nvPr/>
        </p:nvPicPr>
        <p:blipFill>
          <a:blip r:embed="rId5"/>
          <a:stretch/>
        </p:blipFill>
        <p:spPr>
          <a:xfrm>
            <a:off x="2926440" y="1469160"/>
            <a:ext cx="1563480" cy="2085120"/>
          </a:xfrm>
          <a:prstGeom prst="rect">
            <a:avLst/>
          </a:prstGeom>
          <a:ln>
            <a:noFill/>
          </a:ln>
        </p:spPr>
      </p:pic>
      <p:pic>
        <p:nvPicPr>
          <p:cNvPr id="529" name="Obrázek 11" descr=""/>
          <p:cNvPicPr/>
          <p:nvPr/>
        </p:nvPicPr>
        <p:blipFill>
          <a:blip r:embed="rId6"/>
          <a:stretch/>
        </p:blipFill>
        <p:spPr>
          <a:xfrm>
            <a:off x="4575960" y="1470960"/>
            <a:ext cx="1562040" cy="2083320"/>
          </a:xfrm>
          <a:prstGeom prst="rect">
            <a:avLst/>
          </a:prstGeom>
          <a:ln>
            <a:noFill/>
          </a:ln>
        </p:spPr>
      </p:pic>
      <p:pic>
        <p:nvPicPr>
          <p:cNvPr id="530" name="Obrázek 3" descr=""/>
          <p:cNvPicPr/>
          <p:nvPr/>
        </p:nvPicPr>
        <p:blipFill>
          <a:blip r:embed="rId7"/>
          <a:srcRect l="15097" t="5561" r="13377" b="27991"/>
          <a:stretch/>
        </p:blipFill>
        <p:spPr>
          <a:xfrm>
            <a:off x="6335280" y="1469160"/>
            <a:ext cx="1940400" cy="1549080"/>
          </a:xfrm>
          <a:prstGeom prst="rect">
            <a:avLst/>
          </a:prstGeom>
          <a:ln>
            <a:noFill/>
          </a:ln>
        </p:spPr>
      </p:pic>
      <p:pic>
        <p:nvPicPr>
          <p:cNvPr id="531" name="Picture 6" descr="C:\Users\dobra\AppData\Local\Microsoft\Windows\Temporary Internet Files\Content.IE5\3R00ZWOD\MP900399641[1].jpg"/>
          <p:cNvPicPr/>
          <p:nvPr/>
        </p:nvPicPr>
        <p:blipFill>
          <a:blip r:embed="rId8"/>
          <a:srcRect l="11762" t="50010" r="36675" b="0"/>
          <a:stretch/>
        </p:blipFill>
        <p:spPr>
          <a:xfrm>
            <a:off x="4752000" y="3530160"/>
            <a:ext cx="1583280" cy="1325880"/>
          </a:xfrm>
          <a:prstGeom prst="rect">
            <a:avLst/>
          </a:prstGeom>
          <a:ln>
            <a:noFill/>
          </a:ln>
        </p:spPr>
      </p:pic>
      <p:pic>
        <p:nvPicPr>
          <p:cNvPr id="532" name="Picture 7" descr="C:\Users\dobra\AppData\Local\Microsoft\Windows\Temporary Internet Files\Content.IE5\B9P9CW46\MP900401282[1].jpg"/>
          <p:cNvPicPr/>
          <p:nvPr/>
        </p:nvPicPr>
        <p:blipFill>
          <a:blip r:embed="rId9"/>
          <a:stretch/>
        </p:blipFill>
        <p:spPr>
          <a:xfrm>
            <a:off x="6335280" y="3204000"/>
            <a:ext cx="1940400" cy="1455120"/>
          </a:xfrm>
          <a:prstGeom prst="rect">
            <a:avLst/>
          </a:prstGeom>
          <a:ln>
            <a:noFill/>
          </a:ln>
        </p:spPr>
      </p:pic>
      <p:pic>
        <p:nvPicPr>
          <p:cNvPr id="533" name="Picture 15" descr="C:\Users\dobra\AppData\Local\Microsoft\Windows\Temporary Internet Files\Content.IE5\2XVY77WH\MP900422866[1].jpg"/>
          <p:cNvPicPr/>
          <p:nvPr/>
        </p:nvPicPr>
        <p:blipFill>
          <a:blip r:embed="rId10"/>
          <a:srcRect l="25093" t="35832" r="0" b="0"/>
          <a:stretch/>
        </p:blipFill>
        <p:spPr>
          <a:xfrm rot="5400000">
            <a:off x="2546640" y="4613400"/>
            <a:ext cx="1455120" cy="1940400"/>
          </a:xfrm>
          <a:prstGeom prst="rect">
            <a:avLst/>
          </a:prstGeom>
          <a:ln>
            <a:noFill/>
          </a:ln>
        </p:spPr>
      </p:pic>
      <p:pic>
        <p:nvPicPr>
          <p:cNvPr id="534" name="" descr=""/>
          <p:cNvPicPr/>
          <p:nvPr/>
        </p:nvPicPr>
        <p:blipFill>
          <a:blip r:embed="rId11"/>
          <a:stretch/>
        </p:blipFill>
        <p:spPr>
          <a:xfrm>
            <a:off x="2845800" y="3024000"/>
            <a:ext cx="1546200" cy="1771200"/>
          </a:xfrm>
          <a:prstGeom prst="rect">
            <a:avLst/>
          </a:prstGeom>
          <a:ln>
            <a:noFill/>
          </a:ln>
        </p:spPr>
      </p:pic>
      <p:pic>
        <p:nvPicPr>
          <p:cNvPr id="535" name="" descr=""/>
          <p:cNvPicPr/>
          <p:nvPr/>
        </p:nvPicPr>
        <p:blipFill>
          <a:blip r:embed="rId12"/>
          <a:stretch/>
        </p:blipFill>
        <p:spPr>
          <a:xfrm>
            <a:off x="6480000" y="4536000"/>
            <a:ext cx="1872000" cy="187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  <p:timing>
    <p:tnLst>
      <p:par>
        <p:cTn id="118" dur="indefinite" restart="never" nodeType="tmRoot">
          <p:childTnLst>
            <p:seq>
              <p:cTn id="119" dur="indefinite" nodeType="mainSeq"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5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30" dur="2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33" dur="2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36" dur="2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39" dur="2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nodeType="after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43" dur="2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46" dur="2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0"/>
                            </p:stCondLst>
                            <p:childTnLst>
                              <p:par>
                                <p:cTn id="148" nodeType="after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150" dur="2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153"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56" dur="2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0" dur="2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b050"/>
      </a:dk2>
      <a:lt2>
        <a:srgbClr val="dc9e1f"/>
      </a:lt2>
      <a:accent1>
        <a:srgbClr val="2bff8b"/>
      </a:accent1>
      <a:accent2>
        <a:srgbClr val="cc8e60"/>
      </a:accent2>
      <a:accent3>
        <a:srgbClr val="7a6a60"/>
      </a:accent3>
      <a:accent4>
        <a:srgbClr val="b4936d"/>
      </a:accent4>
      <a:accent5>
        <a:srgbClr val="005828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b050"/>
      </a:dk2>
      <a:lt2>
        <a:srgbClr val="dc9e1f"/>
      </a:lt2>
      <a:accent1>
        <a:srgbClr val="2bff8b"/>
      </a:accent1>
      <a:accent2>
        <a:srgbClr val="cc8e60"/>
      </a:accent2>
      <a:accent3>
        <a:srgbClr val="7a6a60"/>
      </a:accent3>
      <a:accent4>
        <a:srgbClr val="b4936d"/>
      </a:accent4>
      <a:accent5>
        <a:srgbClr val="005828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b050"/>
      </a:dk2>
      <a:lt2>
        <a:srgbClr val="dc9e1f"/>
      </a:lt2>
      <a:accent1>
        <a:srgbClr val="2bff8b"/>
      </a:accent1>
      <a:accent2>
        <a:srgbClr val="cc8e60"/>
      </a:accent2>
      <a:accent3>
        <a:srgbClr val="7a6a60"/>
      </a:accent3>
      <a:accent4>
        <a:srgbClr val="b4936d"/>
      </a:accent4>
      <a:accent5>
        <a:srgbClr val="005828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b050"/>
      </a:dk2>
      <a:lt2>
        <a:srgbClr val="dc9e1f"/>
      </a:lt2>
      <a:accent1>
        <a:srgbClr val="2bff8b"/>
      </a:accent1>
      <a:accent2>
        <a:srgbClr val="cc8e60"/>
      </a:accent2>
      <a:accent3>
        <a:srgbClr val="7a6a60"/>
      </a:accent3>
      <a:accent4>
        <a:srgbClr val="b4936d"/>
      </a:accent4>
      <a:accent5>
        <a:srgbClr val="005828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b050"/>
      </a:dk2>
      <a:lt2>
        <a:srgbClr val="dc9e1f"/>
      </a:lt2>
      <a:accent1>
        <a:srgbClr val="2bff8b"/>
      </a:accent1>
      <a:accent2>
        <a:srgbClr val="cc8e60"/>
      </a:accent2>
      <a:accent3>
        <a:srgbClr val="7a6a60"/>
      </a:accent3>
      <a:accent4>
        <a:srgbClr val="b4936d"/>
      </a:accent4>
      <a:accent5>
        <a:srgbClr val="005828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b050"/>
      </a:dk2>
      <a:lt2>
        <a:srgbClr val="dc9e1f"/>
      </a:lt2>
      <a:accent1>
        <a:srgbClr val="2bff8b"/>
      </a:accent1>
      <a:accent2>
        <a:srgbClr val="cc8e60"/>
      </a:accent2>
      <a:accent3>
        <a:srgbClr val="7a6a60"/>
      </a:accent3>
      <a:accent4>
        <a:srgbClr val="b4936d"/>
      </a:accent4>
      <a:accent5>
        <a:srgbClr val="005828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Application>LibreOffice/6.3.0.4$Windows_X86_64 LibreOffice_project/057fc023c990d676a43019934386b85b21a9ee99</Application>
  <Words>883</Words>
  <Paragraphs>121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2012-12-29T18:02:38Z</dcterms:created>
  <dc:creator>Jana Dobrá</dc:creator>
  <dc:description/>
  <dc:language>cs-CZ</dc:language>
  <cp:lastModifiedBy/>
  <dcterms:modified xsi:type="dcterms:W3CDTF">2020-03-31T19:08:08Z</dcterms:modified>
  <cp:revision>112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