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70" r:id="rId11"/>
    <p:sldId id="266" r:id="rId12"/>
    <p:sldId id="267" r:id="rId13"/>
    <p:sldId id="268" r:id="rId14"/>
    <p:sldId id="269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51FF664-FE81-465C-9F63-D1E7756ECC02}" v="49" dt="2021-12-28T10:42:18.65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C9EA1E-98C4-4A2E-AAC3-800E357DC9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17904" y="1517904"/>
            <a:ext cx="9144000" cy="2798064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A96B1FA-5AE6-4D57-B37B-4AA0216007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17904" y="4572000"/>
            <a:ext cx="9144000" cy="1527048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1F49B66-DBC3-45EE-A6E1-DE10A6C186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3F9AFA87-1417-4992-ABD9-27C3BC8CC883}" type="datetimeFigureOut">
              <a:rPr lang="en-US" smtClean="0"/>
              <a:pPr algn="r"/>
              <a:t>12/30/2021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41085F0-1967-4B4F-9824-58E9F2E051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1000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0AEDEE5-31B5-4868-8C16-47FF43E276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75023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7000">
        <p:fade/>
      </p:transition>
    </mc:Choice>
    <mc:Fallback xmlns="">
      <p:transition spd="slow" advClick="0" advTm="7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DF9454-6F74-46A8-B299-4AF451BFB9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F55CA9-A0BD-4609-9307-BAF987B262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5E4293-851E-4FA2-BFF2-B646A42369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FA87-1417-4992-ABD9-27C3BC8CC883}" type="datetimeFigureOut">
              <a:rPr lang="en-US" smtClean="0"/>
              <a:t>12/30/2021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A907F5-F26D-4A91-8D70-AB54F8B43D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8ACBD8-D942-449E-A2B8-358CD1365C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724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7000">
        <p:fade/>
      </p:transition>
    </mc:Choice>
    <mc:Fallback xmlns="">
      <p:transition spd="slow" advClick="0" advTm="7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DA50897-0C2E-420B-9A38-A8D5C1D727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450317" y="1517904"/>
            <a:ext cx="2220731" cy="4546786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EDB2173-32A5-4677-A08F-DAB8FD430D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517904" y="1517904"/>
            <a:ext cx="6562553" cy="4546786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DB124D-B801-4A6A-9DAF-EBC1B98FE4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FA87-1417-4992-ABD9-27C3BC8CC883}" type="datetimeFigureOut">
              <a:rPr lang="en-US" smtClean="0"/>
              <a:t>12/30/2021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DAF8DF-2544-45A5-B62B-BB7948FCC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AC232D-131E-4BE6-8E2E-BAF5A3084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329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7000">
        <p:fade/>
      </p:transition>
    </mc:Choice>
    <mc:Fallback xmlns="">
      <p:transition spd="slow" advClick="0" advTm="7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4C5BB2-C09C-49B0-BAFA-DE1801CD3E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A47C21-944D-47FE-9519-A255188371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7CE36D-6B7B-4D5E-831E-34A4286D6E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FA87-1417-4992-ABD9-27C3BC8CC883}" type="datetimeFigureOut">
              <a:rPr lang="en-US" smtClean="0"/>
              <a:t>12/30/2021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2AD668-6E19-425C-88F7-AF4220662C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905C53-CF7C-4936-9E35-1BEBD6836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512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7000">
        <p:fade/>
      </p:transition>
    </mc:Choice>
    <mc:Fallback xmlns="">
      <p:transition spd="slow" advClick="0" advTm="7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146C78-A717-4E1F-A742-FD5AECA03B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7904" y="1517904"/>
            <a:ext cx="91440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A1270D-CCAE-4437-A0C0-052D111DFC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17904" y="4572000"/>
            <a:ext cx="91440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9F006A-7EEE-4DB0-8F92-D34C0D46C3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FA87-1417-4992-ABD9-27C3BC8CC883}" type="datetimeFigureOut">
              <a:rPr lang="en-US" smtClean="0"/>
              <a:t>12/30/2021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A3F2ED-2B0E-44A9-8603-286CA06345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4D801C-6B4E-40B6-9D6E-558192264D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914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7000">
        <p:fade/>
      </p:transition>
    </mc:Choice>
    <mc:Fallback xmlns="">
      <p:transition spd="slow" advClick="0" advTm="7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446AA-9418-4C3E-901B-8E2806122E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997482-2CA6-4707-976E-6FD4B57BFE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17904" y="2980944"/>
            <a:ext cx="4334256" cy="3118104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909652-DD12-479C-B639-9452CBA8C0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36792" y="2980944"/>
            <a:ext cx="4334256" cy="3118104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0EC7A6-AFB1-4989-A0B4-B422D5B2C6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FA87-1417-4992-ABD9-27C3BC8CC883}" type="datetimeFigureOut">
              <a:rPr lang="en-US" smtClean="0"/>
              <a:t>12/30/2021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D2117C-B497-4647-A66B-1887750FB5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E8C7AF-5092-416B-B61C-F41D3C573E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6629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7000">
        <p:fade/>
      </p:transition>
    </mc:Choice>
    <mc:Fallback xmlns="">
      <p:transition spd="slow" advClick="0" advTm="7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90CDE0-3FEB-42A0-8BCC-7DADE7D4A6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17905" y="2944368"/>
            <a:ext cx="4334256" cy="606026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778B8B-E9A3-44BE-85A6-3E316659A9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517904" y="3644987"/>
            <a:ext cx="4334256" cy="2449645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0BF1BCA-A435-4779-A6FE-15207141F51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36792" y="2944368"/>
            <a:ext cx="4334256" cy="606026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49B1923-9749-49E3-88FA-75C326E6719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36792" y="3644987"/>
            <a:ext cx="4334256" cy="2449645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F3A70F0-5AFA-4C5A-812B-220C6A38D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FA87-1417-4992-ABD9-27C3BC8CC883}" type="datetimeFigureOut">
              <a:rPr lang="en-US" smtClean="0"/>
              <a:t>12/30/2021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76AF721-83FE-4B57-B910-C395D23FDE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56A5893-52F1-44A1-AE8E-CF094DB41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D9D22302-83E3-4E22-93DF-1E5D463B64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2833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7000">
        <p:fade/>
      </p:transition>
    </mc:Choice>
    <mc:Fallback xmlns="">
      <p:transition spd="slow" advClick="0" advTm="7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ED85A6-A4E6-4160-BE43-8146A98946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BA24A80-0792-4B3B-BB5A-8B2BD91095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FA87-1417-4992-ABD9-27C3BC8CC883}" type="datetimeFigureOut">
              <a:rPr lang="en-US" smtClean="0"/>
              <a:t>12/30/2021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26116E-7A6D-485F-9FA2-25F94D4F40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309ADCC-C5F2-4D90-B153-93DF558582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376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7000">
        <p:fade/>
      </p:transition>
    </mc:Choice>
    <mc:Fallback xmlns="">
      <p:transition spd="slow" advClick="0" advTm="7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7862271-51F6-4122-9709-D279042F88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FA87-1417-4992-ABD9-27C3BC8CC883}" type="datetimeFigureOut">
              <a:rPr lang="en-US" smtClean="0"/>
              <a:t>12/30/2021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CFE08-03FE-487B-8963-9FAD3049C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935A50-18AE-4CB1-BB10-1CBDD8A7C2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660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7000">
        <p:fade/>
      </p:transition>
    </mc:Choice>
    <mc:Fallback xmlns="">
      <p:transition spd="slow" advClick="0" advTm="7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11F683-796D-458C-9B32-A385D604DB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7904" y="1517904"/>
            <a:ext cx="3145536" cy="1792224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36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B1F0BD-641B-4148-BCB3-2704218C80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0952" y="1517904"/>
            <a:ext cx="5330952" cy="458114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28C843-B846-4456-9720-71B7D4FF40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517904" y="3483864"/>
            <a:ext cx="3145536" cy="2615184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3A3A03-31BD-4E7E-879A-A1C7184970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FA87-1417-4992-ABD9-27C3BC8CC883}" type="datetimeFigureOut">
              <a:rPr lang="en-US" smtClean="0"/>
              <a:t>12/30/2021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A39078-7D38-4851-A363-B6BC179A50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1FF25E-A25D-47AA-94EB-580A74F01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151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7000">
        <p:fade/>
      </p:transition>
    </mc:Choice>
    <mc:Fallback xmlns="">
      <p:transition spd="slow" advClick="0" advTm="7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EE83B4-9B31-4F73-9767-163636522F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7904" y="1517904"/>
            <a:ext cx="3145536" cy="1792224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36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C7CFC30-8163-47A0-A97F-3F2C3A3BE73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49240" y="764032"/>
            <a:ext cx="6089904" cy="5330952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F1B390-0C23-466E-987C-26420A5F09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517904" y="3483864"/>
            <a:ext cx="3145536" cy="2615184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C9CA7C-B9D0-4A72-8061-1E02AA15FE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FA87-1417-4992-ABD9-27C3BC8CC883}" type="datetimeFigureOut">
              <a:rPr lang="en-US" smtClean="0"/>
              <a:t>12/30/2021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3EFC84-C9FE-4BFA-9B4E-4516A1362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01A469-3EFC-4F94-8482-378582E1C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897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7000">
        <p:fade/>
      </p:transition>
    </mc:Choice>
    <mc:Fallback xmlns="">
      <p:transition spd="slow" advClick="0" advTm="7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B1D84C-7934-4E5B-B6E4-A1D6EC2995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7904" y="1517904"/>
            <a:ext cx="9144000" cy="134416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6A990F-40AC-447A-964A-840C94A647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17904" y="2971800"/>
            <a:ext cx="9144000" cy="31272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D832A1-FFBA-48B6-B2D0-E5414F1283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805672" y="6400800"/>
            <a:ext cx="18653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 algn="r"/>
            <a:fld id="{3F9AFA87-1417-4992-ABD9-27C3BC8CC883}" type="datetimeFigureOut">
              <a:rPr lang="en-US" smtClean="0"/>
              <a:pPr algn="r"/>
              <a:t>12/30/2021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933EC1-4EE2-4453-841C-CFDFE70894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58952" y="6400800"/>
            <a:ext cx="60990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sz="10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CEBA78-E732-44EF-BA0B-FC42F79313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99648" y="6400800"/>
            <a:ext cx="5303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>
                <a:solidFill>
                  <a:schemeClr val="tx1"/>
                </a:solidFill>
              </a:defRPr>
            </a:lvl1pPr>
          </a:lstStyle>
          <a:p>
            <a:fld id="{CB1E4CB7-CB13-4810-BF18-BE31AFC64F93}" type="slidenum">
              <a:rPr lang="en-US" smtClean="0"/>
              <a:pPr/>
              <a:t>‹#›</a:t>
            </a:fld>
            <a:endParaRPr lang="en-US" sz="1000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49306479-8C4D-4E4A-A330-DFC80A8A01BE}"/>
              </a:ext>
            </a:extLst>
          </p:cNvPr>
          <p:cNvSpPr/>
          <p:nvPr/>
        </p:nvSpPr>
        <p:spPr>
          <a:xfrm>
            <a:off x="0" y="0"/>
            <a:ext cx="12192000" cy="6105524"/>
          </a:xfrm>
          <a:custGeom>
            <a:avLst/>
            <a:gdLst>
              <a:gd name="connsiteX0" fmla="*/ 0 w 12192000"/>
              <a:gd name="connsiteY0" fmla="*/ 0 h 6105524"/>
              <a:gd name="connsiteX1" fmla="*/ 12192000 w 12192000"/>
              <a:gd name="connsiteY1" fmla="*/ 0 h 6105524"/>
              <a:gd name="connsiteX2" fmla="*/ 12192000 w 12192000"/>
              <a:gd name="connsiteY2" fmla="*/ 6105524 h 6105524"/>
              <a:gd name="connsiteX3" fmla="*/ 11435080 w 12192000"/>
              <a:gd name="connsiteY3" fmla="*/ 6105524 h 6105524"/>
              <a:gd name="connsiteX4" fmla="*/ 11435080 w 12192000"/>
              <a:gd name="connsiteY4" fmla="*/ 771523 h 6105524"/>
              <a:gd name="connsiteX5" fmla="*/ 767080 w 12192000"/>
              <a:gd name="connsiteY5" fmla="*/ 771523 h 6105524"/>
              <a:gd name="connsiteX6" fmla="*/ 767080 w 12192000"/>
              <a:gd name="connsiteY6" fmla="*/ 6105524 h 6105524"/>
              <a:gd name="connsiteX7" fmla="*/ 0 w 12192000"/>
              <a:gd name="connsiteY7" fmla="*/ 6105524 h 6105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105524">
                <a:moveTo>
                  <a:pt x="0" y="0"/>
                </a:moveTo>
                <a:lnTo>
                  <a:pt x="12192000" y="0"/>
                </a:lnTo>
                <a:lnTo>
                  <a:pt x="12192000" y="6105524"/>
                </a:lnTo>
                <a:lnTo>
                  <a:pt x="11435080" y="6105524"/>
                </a:lnTo>
                <a:lnTo>
                  <a:pt x="11435080" y="771523"/>
                </a:lnTo>
                <a:lnTo>
                  <a:pt x="767080" y="771523"/>
                </a:lnTo>
                <a:lnTo>
                  <a:pt x="767080" y="6105524"/>
                </a:lnTo>
                <a:lnTo>
                  <a:pt x="0" y="6105524"/>
                </a:lnTo>
                <a:close/>
              </a:path>
            </a:pathLst>
          </a:custGeom>
          <a:gradFill flip="none" rotWithShape="1">
            <a:gsLst>
              <a:gs pos="10000">
                <a:schemeClr val="accent5"/>
              </a:gs>
              <a:gs pos="90000">
                <a:schemeClr val="accent1"/>
              </a:gs>
              <a:gs pos="70000">
                <a:schemeClr val="accent2"/>
              </a:gs>
              <a:gs pos="30000">
                <a:schemeClr val="accent4"/>
              </a:gs>
              <a:gs pos="50000">
                <a:schemeClr val="accent3">
                  <a:lumMod val="60000"/>
                  <a:lumOff val="40000"/>
                </a:schemeClr>
              </a:gs>
            </a:gsLst>
            <a:lin ang="7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04418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5000" advClick="0" advTm="7000">
        <p:fade/>
      </p:transition>
    </mc:Choice>
    <mc:Fallback xmlns="">
      <p:transition spd="slow" advClick="0" advTm="7000">
        <p:fade/>
      </p:transition>
    </mc:Fallback>
  </mc:AlternateContent>
  <p:txStyles>
    <p:titleStyle>
      <a:lvl1pPr algn="l" defTabSz="914400" rtl="0" eaLnBrk="1" latinLnBrk="0" hangingPunct="1">
        <a:lnSpc>
          <a:spcPct val="95000"/>
        </a:lnSpc>
        <a:spcBef>
          <a:spcPct val="0"/>
        </a:spcBef>
        <a:buNone/>
        <a:defRPr sz="4200" kern="1200" spc="-5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5760" indent="-365760" algn="l" defTabSz="914400" rtl="0" eaLnBrk="1" latinLnBrk="0" hangingPunct="1">
        <a:lnSpc>
          <a:spcPct val="105000"/>
        </a:lnSpc>
        <a:spcBef>
          <a:spcPts val="900"/>
        </a:spcBef>
        <a:buClr>
          <a:schemeClr val="accent5"/>
        </a:buClr>
        <a:buFont typeface="Avenir Next LT Pro" panose="020B0504020202020204" pitchFamily="34" charset="0"/>
        <a:buChar char="+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365760" indent="0" algn="l" defTabSz="914400" rtl="0" eaLnBrk="1" latinLnBrk="0" hangingPunct="1">
        <a:lnSpc>
          <a:spcPct val="105000"/>
        </a:lnSpc>
        <a:spcBef>
          <a:spcPts val="900"/>
        </a:spcBef>
        <a:buFont typeface="Arial" panose="020B0604020202020204" pitchFamily="34" charset="0"/>
        <a:buNone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640080" indent="-274320" algn="l" defTabSz="914400" rtl="0" eaLnBrk="1" latinLnBrk="0" hangingPunct="1">
        <a:lnSpc>
          <a:spcPct val="105000"/>
        </a:lnSpc>
        <a:spcBef>
          <a:spcPts val="600"/>
        </a:spcBef>
        <a:buClr>
          <a:schemeClr val="accent5"/>
        </a:buClr>
        <a:buFont typeface="Avenir Next LT Pro" panose="020B0504020202020204" pitchFamily="34" charset="0"/>
        <a:buChar char="+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640080" indent="0" algn="l" defTabSz="914400" rtl="0" eaLnBrk="1" latinLnBrk="0" hangingPunct="1">
        <a:lnSpc>
          <a:spcPct val="105000"/>
        </a:lnSpc>
        <a:spcBef>
          <a:spcPts val="600"/>
        </a:spcBef>
        <a:buFontTx/>
        <a:buNone/>
        <a:defRPr sz="1800" i="1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886968" indent="-274320" algn="l" defTabSz="914400" rtl="0" eaLnBrk="1" latinLnBrk="0" hangingPunct="1">
        <a:lnSpc>
          <a:spcPct val="105000"/>
        </a:lnSpc>
        <a:spcBef>
          <a:spcPts val="600"/>
        </a:spcBef>
        <a:buClr>
          <a:schemeClr val="accent5"/>
        </a:buClr>
        <a:buFont typeface="Avenir Next LT Pro" panose="020B0504020202020204" pitchFamily="34" charset="0"/>
        <a:buChar char="+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FDB6990-3695-4597-B01E-582ED23BABB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Dobrý skutek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629865D4-CBDB-4529-8964-6B0ED685D06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ZŠ Lanškroun, nám. A. Jiráska 140</a:t>
            </a:r>
          </a:p>
        </p:txBody>
      </p:sp>
    </p:spTree>
    <p:extLst>
      <p:ext uri="{BB962C8B-B14F-4D97-AF65-F5344CB8AC3E}">
        <p14:creationId xmlns:p14="http://schemas.microsoft.com/office/powerpoint/2010/main" val="2037238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7000">
        <p:fade/>
      </p:transition>
    </mc:Choice>
    <mc:Fallback xmlns="">
      <p:transition spd="slow" advClick="0" advTm="7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558C366-05DE-4BC8-A3B2-2EAA51843E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Děti se také zapojily do sbírky Štěkání na Ježíška</a:t>
            </a:r>
          </a:p>
        </p:txBody>
      </p:sp>
      <p:pic>
        <p:nvPicPr>
          <p:cNvPr id="6" name="Zástupný obsah 5" descr="Obsah obrázku text, patro, interiér, dítě&#10;&#10;Popis byl vytvořen automaticky">
            <a:extLst>
              <a:ext uri="{FF2B5EF4-FFF2-40B4-BE49-F238E27FC236}">
                <a16:creationId xmlns:a16="http://schemas.microsoft.com/office/drawing/2014/main" id="{DB12ACE0-662D-431F-8C5E-D6741537D13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598" y="2327771"/>
            <a:ext cx="7427208" cy="4177803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F8C410A7-1873-4D94-B15C-8716EE88059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03142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7000">
        <p:fade/>
      </p:transition>
    </mc:Choice>
    <mc:Fallback xmlns="">
      <p:transition spd="slow" advClick="0" advTm="7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92E7FB-D55A-4B08-BA4C-53DD0113E1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Žáci paní učitelky </a:t>
            </a:r>
            <a:r>
              <a:rPr lang="cs-CZ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Palcerové</a:t>
            </a:r>
            <a:r>
              <a:rPr lang="cs-CZ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nezapomněli na ptáčky</a:t>
            </a:r>
          </a:p>
        </p:txBody>
      </p:sp>
      <p:pic>
        <p:nvPicPr>
          <p:cNvPr id="6" name="Zástupný obsah 5" descr="Obsah obrázku osoba, strom, exteriér, sníh&#10;&#10;Popis byl vytvořen automaticky">
            <a:extLst>
              <a:ext uri="{FF2B5EF4-FFF2-40B4-BE49-F238E27FC236}">
                <a16:creationId xmlns:a16="http://schemas.microsoft.com/office/drawing/2014/main" id="{22B84801-BAA4-4DA4-8CF7-989B1D3A112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80211" y="2725605"/>
            <a:ext cx="3855510" cy="2891632"/>
          </a:xfrm>
        </p:spPr>
      </p:pic>
      <p:pic>
        <p:nvPicPr>
          <p:cNvPr id="8" name="Zástupný obsah 7" descr="Obsah obrázku strom, exteriér, sníh, rostlina&#10;&#10;Popis byl vytvořen automaticky">
            <a:extLst>
              <a:ext uri="{FF2B5EF4-FFF2-40B4-BE49-F238E27FC236}">
                <a16:creationId xmlns:a16="http://schemas.microsoft.com/office/drawing/2014/main" id="{B3FE8B94-EB79-4ED8-BD83-9C19FACA25F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7300" y="3321348"/>
            <a:ext cx="4333875" cy="2437804"/>
          </a:xfrm>
        </p:spPr>
      </p:pic>
    </p:spTree>
    <p:extLst>
      <p:ext uri="{BB962C8B-B14F-4D97-AF65-F5344CB8AC3E}">
        <p14:creationId xmlns:p14="http://schemas.microsoft.com/office/powerpoint/2010/main" val="386682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7000">
        <p:fade/>
      </p:transition>
    </mc:Choice>
    <mc:Fallback xmlns="">
      <p:transition spd="slow" advClick="0" advTm="7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EAF0CCC-8A40-4A99-9FC6-C912E82DFF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cs-CZ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Žáci</a:t>
            </a:r>
            <a:r>
              <a:rPr lang="cs-CZ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5. a 6. ročníku se rozhodli upéct cukroví pro osoby bez přístřeší. </a:t>
            </a:r>
            <a:r>
              <a:rPr lang="cs-CZ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cs-CZ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apečené cukroví předali do Rodinného centra v Lanškrouně.</a:t>
            </a:r>
            <a:endParaRPr lang="cs-CZ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Zástupný obsah 5" descr="Obsah obrázku osoba, pózování&#10;&#10;Popis byl vytvořen automaticky">
            <a:extLst>
              <a:ext uri="{FF2B5EF4-FFF2-40B4-BE49-F238E27FC236}">
                <a16:creationId xmlns:a16="http://schemas.microsoft.com/office/drawing/2014/main" id="{E644F883-E8E1-4327-85A2-ED212449E5E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6266" y="2996565"/>
            <a:ext cx="4937654" cy="3703241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D95FD51A-2388-46D4-96AA-AACAE9F8327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83521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7000">
        <p:fade/>
      </p:transition>
    </mc:Choice>
    <mc:Fallback xmlns="">
      <p:transition spd="slow" advClick="0" advTm="7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E2E0B72-E39C-44BB-8DA2-F889FE88AD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</a:t>
            </a:r>
            <a:r>
              <a:rPr lang="cs-CZ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lším dobrým skutkem tato třída pomohla lesní zvěři.</a:t>
            </a:r>
          </a:p>
        </p:txBody>
      </p:sp>
      <p:pic>
        <p:nvPicPr>
          <p:cNvPr id="6" name="Zástupný obsah 5" descr="Obsah obrázku sníh, strom, exteriér, lyžování&#10;&#10;Popis byl vytvořen automaticky">
            <a:extLst>
              <a:ext uri="{FF2B5EF4-FFF2-40B4-BE49-F238E27FC236}">
                <a16:creationId xmlns:a16="http://schemas.microsoft.com/office/drawing/2014/main" id="{4AF048DA-E399-415F-8CCA-3BF3AF8D722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846" y="2862072"/>
            <a:ext cx="4610098" cy="3457574"/>
          </a:xfrm>
        </p:spPr>
      </p:pic>
      <p:pic>
        <p:nvPicPr>
          <p:cNvPr id="8" name="Zástupný obsah 7" descr="Obsah obrázku sníh, exteriér, strom, dítě&#10;&#10;Popis byl vytvořen automaticky">
            <a:extLst>
              <a:ext uri="{FF2B5EF4-FFF2-40B4-BE49-F238E27FC236}">
                <a16:creationId xmlns:a16="http://schemas.microsoft.com/office/drawing/2014/main" id="{9A4FDDF5-9178-47A9-AD9D-4EA69FC5353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4180" y="2862072"/>
            <a:ext cx="4610100" cy="3457575"/>
          </a:xfrm>
        </p:spPr>
      </p:pic>
    </p:spTree>
    <p:extLst>
      <p:ext uri="{BB962C8B-B14F-4D97-AF65-F5344CB8AC3E}">
        <p14:creationId xmlns:p14="http://schemas.microsoft.com/office/powerpoint/2010/main" val="4163030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7000">
        <p:fade/>
      </p:transition>
    </mc:Choice>
    <mc:Fallback xmlns="">
      <p:transition spd="slow" advClick="0" advTm="7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1A9827C-4A4F-4B6E-B51A-DAF50C0987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 lesní zvěř také nezapomněla další třída, která krmivo odnesla na Lesní správu.</a:t>
            </a:r>
          </a:p>
        </p:txBody>
      </p:sp>
      <p:pic>
        <p:nvPicPr>
          <p:cNvPr id="5" name="Zástupný obsah 4" descr="Obsah obrázku osoba, stojící, skupina, lidé&#10;&#10;Popis byl vytvořen automaticky">
            <a:extLst>
              <a:ext uri="{FF2B5EF4-FFF2-40B4-BE49-F238E27FC236}">
                <a16:creationId xmlns:a16="http://schemas.microsoft.com/office/drawing/2014/main" id="{D8EF1529-BFD7-4F14-9B57-ADD2B3FD87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9351" y="2862072"/>
            <a:ext cx="7105650" cy="3996929"/>
          </a:xfrm>
        </p:spPr>
      </p:pic>
    </p:spTree>
    <p:extLst>
      <p:ext uri="{BB962C8B-B14F-4D97-AF65-F5344CB8AC3E}">
        <p14:creationId xmlns:p14="http://schemas.microsoft.com/office/powerpoint/2010/main" val="3133159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7000">
        <p:fade/>
      </p:transition>
    </mc:Choice>
    <mc:Fallback xmlns="">
      <p:transition spd="slow" advClick="0" advTm="7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A59CADA-14CE-44E3-AB43-D8DBBDA859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Dobrý skutek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B2F22DE-BD91-4D93-9FD0-22317811ED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cs-CZ" dirty="0">
                <a:latin typeface="Amasis MT Pro Black" panose="02040A04050005020304" pitchFamily="18" charset="-18"/>
              </a:rPr>
              <a:t>Další z projektů Hrdé školy byla prosincová výzva Dobrý skutek. Zapojilo se mnoho tříd a svým dobrým skutkem potěšilo mnoho ostatních. </a:t>
            </a:r>
            <a:br>
              <a:rPr lang="cs-CZ" dirty="0">
                <a:latin typeface="Amasis MT Pro Black" panose="02040A04050005020304" pitchFamily="18" charset="-18"/>
              </a:rPr>
            </a:br>
            <a:r>
              <a:rPr lang="cs-CZ" dirty="0">
                <a:latin typeface="Amasis MT Pro Black" panose="02040A04050005020304" pitchFamily="18" charset="-18"/>
              </a:rPr>
              <a:t>Všem moc děkujeme</a:t>
            </a:r>
          </a:p>
        </p:txBody>
      </p:sp>
    </p:spTree>
    <p:extLst>
      <p:ext uri="{BB962C8B-B14F-4D97-AF65-F5344CB8AC3E}">
        <p14:creationId xmlns:p14="http://schemas.microsoft.com/office/powerpoint/2010/main" val="3501328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7000">
        <p:fade/>
      </p:transition>
    </mc:Choice>
    <mc:Fallback xmlns="">
      <p:transition spd="slow" advTm="7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FB9684E6-18B5-4ACB-B551-791B68ED52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Přípravná třída – vytvořila dárečky a přání do knihovny v Lanškrouně</a:t>
            </a:r>
          </a:p>
        </p:txBody>
      </p:sp>
      <p:pic>
        <p:nvPicPr>
          <p:cNvPr id="8" name="Zástupný obsah 7" descr="Obsah obrázku exteriér, sníh, osoba, strom&#10;&#10;Popis byl vytvořen automaticky">
            <a:extLst>
              <a:ext uri="{FF2B5EF4-FFF2-40B4-BE49-F238E27FC236}">
                <a16:creationId xmlns:a16="http://schemas.microsoft.com/office/drawing/2014/main" id="{63B4B09D-6973-4BE5-A90A-9DFA704A062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6021" y="2981325"/>
            <a:ext cx="4813829" cy="3610372"/>
          </a:xfrm>
        </p:spPr>
      </p:pic>
      <p:pic>
        <p:nvPicPr>
          <p:cNvPr id="10" name="Zástupný obsah 9" descr="Obsah obrázku text, interiér, osoba, patro&#10;&#10;Popis byl vytvořen automaticky">
            <a:extLst>
              <a:ext uri="{FF2B5EF4-FFF2-40B4-BE49-F238E27FC236}">
                <a16:creationId xmlns:a16="http://schemas.microsoft.com/office/drawing/2014/main" id="{F1139E63-D29A-4013-8878-62D08EFAC55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5044" y="2976754"/>
            <a:ext cx="2656681" cy="3542242"/>
          </a:xfrm>
        </p:spPr>
      </p:pic>
    </p:spTree>
    <p:extLst>
      <p:ext uri="{BB962C8B-B14F-4D97-AF65-F5344CB8AC3E}">
        <p14:creationId xmlns:p14="http://schemas.microsoft.com/office/powerpoint/2010/main" val="2129468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7000">
        <p:fade/>
      </p:transition>
    </mc:Choice>
    <mc:Fallback xmlns="">
      <p:transition spd="slow" advClick="0" advTm="7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>
            <a:extLst>
              <a:ext uri="{FF2B5EF4-FFF2-40B4-BE49-F238E27FC236}">
                <a16:creationId xmlns:a16="http://schemas.microsoft.com/office/drawing/2014/main" id="{704FFD9D-BDFC-46C5-8750-B4E0DCC2A3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Přípravný stupeň donesl přáníčko a dárečky pro psí útulek za celou budovu Olbrachtova</a:t>
            </a:r>
          </a:p>
        </p:txBody>
      </p:sp>
      <p:pic>
        <p:nvPicPr>
          <p:cNvPr id="11" name="Zástupný obsah 10" descr="Obsah obrázku text&#10;&#10;Popis byl vytvořen automaticky">
            <a:extLst>
              <a:ext uri="{FF2B5EF4-FFF2-40B4-BE49-F238E27FC236}">
                <a16:creationId xmlns:a16="http://schemas.microsoft.com/office/drawing/2014/main" id="{A5E6AC72-6A3A-4478-A805-F3E0034EBBD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833396" y="3250771"/>
            <a:ext cx="3905249" cy="2985357"/>
          </a:xfrm>
        </p:spPr>
      </p:pic>
      <p:pic>
        <p:nvPicPr>
          <p:cNvPr id="13" name="Zástupný obsah 12" descr="Obsah obrázku text, vizitka, obálka, rámeček obrázku&#10;&#10;Popis byl vytvořen automaticky">
            <a:extLst>
              <a:ext uri="{FF2B5EF4-FFF2-40B4-BE49-F238E27FC236}">
                <a16:creationId xmlns:a16="http://schemas.microsoft.com/office/drawing/2014/main" id="{958E0972-DF43-44B4-9B35-CB2DFE48B0A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2626" y="2998093"/>
            <a:ext cx="4908550" cy="2761059"/>
          </a:xfrm>
        </p:spPr>
      </p:pic>
    </p:spTree>
    <p:extLst>
      <p:ext uri="{BB962C8B-B14F-4D97-AF65-F5344CB8AC3E}">
        <p14:creationId xmlns:p14="http://schemas.microsoft.com/office/powerpoint/2010/main" val="666911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7000">
        <p:fade/>
      </p:transition>
    </mc:Choice>
    <mc:Fallback xmlns="">
      <p:transition spd="slow" advClick="0" advTm="7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5C3CFA4-CC03-4F64-82C1-710CB6ADE3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Žáci 1. – 3. ročníku paní učitelky Bůžkové tvořili voňavá přáníčka pro seniory</a:t>
            </a:r>
          </a:p>
        </p:txBody>
      </p:sp>
      <p:pic>
        <p:nvPicPr>
          <p:cNvPr id="6" name="Zástupný obsah 5" descr="Obsah obrázku text, osoba, interiér, mladý&#10;&#10;Popis byl vytvořen automaticky">
            <a:extLst>
              <a:ext uri="{FF2B5EF4-FFF2-40B4-BE49-F238E27FC236}">
                <a16:creationId xmlns:a16="http://schemas.microsoft.com/office/drawing/2014/main" id="{E3CFDD86-DAC5-4C98-BD5D-0E0B63B8027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830" y="2981325"/>
            <a:ext cx="4635500" cy="3476625"/>
          </a:xfrm>
        </p:spPr>
      </p:pic>
      <p:pic>
        <p:nvPicPr>
          <p:cNvPr id="8" name="Zástupný obsah 7" descr="Obsah obrázku osoba, držení, jezení, ruka&#10;&#10;Popis byl vytvořen automaticky">
            <a:extLst>
              <a:ext uri="{FF2B5EF4-FFF2-40B4-BE49-F238E27FC236}">
                <a16:creationId xmlns:a16="http://schemas.microsoft.com/office/drawing/2014/main" id="{B8472625-E5D8-4723-BA9E-76FB8B67ACB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021" y="2986279"/>
            <a:ext cx="4775200" cy="3581400"/>
          </a:xfrm>
        </p:spPr>
      </p:pic>
    </p:spTree>
    <p:extLst>
      <p:ext uri="{BB962C8B-B14F-4D97-AF65-F5344CB8AC3E}">
        <p14:creationId xmlns:p14="http://schemas.microsoft.com/office/powerpoint/2010/main" val="1954845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7000">
        <p:fade/>
      </p:transition>
    </mc:Choice>
    <mc:Fallback xmlns="">
      <p:transition spd="slow" advClick="0" advTm="7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6B531C3-87CE-4E3D-A48C-6370822B3B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Děti ze třídy paní učitelky Chadimové potěšily seniory svými andílky</a:t>
            </a:r>
          </a:p>
        </p:txBody>
      </p:sp>
      <p:pic>
        <p:nvPicPr>
          <p:cNvPr id="6" name="Zástupný obsah 5" descr="Obsah obrázku text, osoba, kniha, dítě&#10;&#10;Popis byl vytvořen automaticky">
            <a:extLst>
              <a:ext uri="{FF2B5EF4-FFF2-40B4-BE49-F238E27FC236}">
                <a16:creationId xmlns:a16="http://schemas.microsoft.com/office/drawing/2014/main" id="{F4F56767-E7DF-4206-9409-F68EDA66D86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8414" y="2981324"/>
            <a:ext cx="4487585" cy="3369571"/>
          </a:xfrm>
        </p:spPr>
      </p:pic>
      <p:pic>
        <p:nvPicPr>
          <p:cNvPr id="8" name="Zástupný obsah 7" descr="Obsah obrázku text, stůl, osoba, interiér&#10;&#10;Popis byl vytvořen automaticky">
            <a:extLst>
              <a:ext uri="{FF2B5EF4-FFF2-40B4-BE49-F238E27FC236}">
                <a16:creationId xmlns:a16="http://schemas.microsoft.com/office/drawing/2014/main" id="{4D509C9C-5F49-401A-B4FC-2B84AFF15C0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750" y="2981325"/>
            <a:ext cx="2531029" cy="3370818"/>
          </a:xfrm>
        </p:spPr>
      </p:pic>
    </p:spTree>
    <p:extLst>
      <p:ext uri="{BB962C8B-B14F-4D97-AF65-F5344CB8AC3E}">
        <p14:creationId xmlns:p14="http://schemas.microsoft.com/office/powerpoint/2010/main" val="3393212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7000">
        <p:fade/>
      </p:transition>
    </mc:Choice>
    <mc:Fallback xmlns="">
      <p:transition spd="slow" advClick="0" advTm="7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93E0E5B-A805-45A5-890A-78A9599B4D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text, chlapec&#10;&#10;Popis byl vytvořen automaticky">
            <a:extLst>
              <a:ext uri="{FF2B5EF4-FFF2-40B4-BE49-F238E27FC236}">
                <a16:creationId xmlns:a16="http://schemas.microsoft.com/office/drawing/2014/main" id="{2E757B7A-3F4B-46D2-827E-3AEBBAF0FFD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839" y="2609850"/>
            <a:ext cx="5141803" cy="3860800"/>
          </a:xfrm>
        </p:spPr>
      </p:pic>
      <p:pic>
        <p:nvPicPr>
          <p:cNvPr id="8" name="Zástupný obsah 7" descr="Obsah obrázku text, patro, interiér, stůl&#10;&#10;Popis byl vytvořen automaticky">
            <a:extLst>
              <a:ext uri="{FF2B5EF4-FFF2-40B4-BE49-F238E27FC236}">
                <a16:creationId xmlns:a16="http://schemas.microsoft.com/office/drawing/2014/main" id="{44848F27-605C-4EA9-A51E-39FA970A3C3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9904" y="1650746"/>
            <a:ext cx="4913466" cy="3689350"/>
          </a:xfrm>
        </p:spPr>
      </p:pic>
    </p:spTree>
    <p:extLst>
      <p:ext uri="{BB962C8B-B14F-4D97-AF65-F5344CB8AC3E}">
        <p14:creationId xmlns:p14="http://schemas.microsoft.com/office/powerpoint/2010/main" val="1951677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7000">
        <p:fade/>
      </p:transition>
    </mc:Choice>
    <mc:Fallback xmlns="">
      <p:transition spd="slow" advClick="0" advTm="7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89FB841-AE7D-4E24-89DC-E838535833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- 5. ročník paní učitelky Celé upekl perníčky a vytvořil přáníčka pro seniory</a:t>
            </a:r>
          </a:p>
        </p:txBody>
      </p:sp>
      <p:pic>
        <p:nvPicPr>
          <p:cNvPr id="8" name="Zástupný obsah 7" descr="Obsah obrázku text&#10;&#10;Popis byl vytvořen automaticky">
            <a:extLst>
              <a:ext uri="{FF2B5EF4-FFF2-40B4-BE49-F238E27FC236}">
                <a16:creationId xmlns:a16="http://schemas.microsoft.com/office/drawing/2014/main" id="{DB352106-A9FF-4CFE-A58C-856BC79B2AB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498" y="2933700"/>
            <a:ext cx="5023027" cy="2825452"/>
          </a:xfrm>
        </p:spPr>
      </p:pic>
      <p:pic>
        <p:nvPicPr>
          <p:cNvPr id="10" name="Zástupný obsah 9">
            <a:extLst>
              <a:ext uri="{FF2B5EF4-FFF2-40B4-BE49-F238E27FC236}">
                <a16:creationId xmlns:a16="http://schemas.microsoft.com/office/drawing/2014/main" id="{BC7F865B-1608-418D-95D2-307111322B5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7300" y="3321347"/>
            <a:ext cx="5023025" cy="2825451"/>
          </a:xfrm>
        </p:spPr>
      </p:pic>
    </p:spTree>
    <p:extLst>
      <p:ext uri="{BB962C8B-B14F-4D97-AF65-F5344CB8AC3E}">
        <p14:creationId xmlns:p14="http://schemas.microsoft.com/office/powerpoint/2010/main" val="4215920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7000">
        <p:fade/>
      </p:transition>
    </mc:Choice>
    <mc:Fallback xmlns="">
      <p:transition spd="slow" advClick="0" advTm="7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EF2FF7E-5AAA-4140-B2F5-33CAE17F12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text, tkanina&#10;&#10;Popis byl vytvořen automaticky">
            <a:extLst>
              <a:ext uri="{FF2B5EF4-FFF2-40B4-BE49-F238E27FC236}">
                <a16:creationId xmlns:a16="http://schemas.microsoft.com/office/drawing/2014/main" id="{8978D90A-1F0F-49CB-A064-2F43B937137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590" y="1600200"/>
            <a:ext cx="3377230" cy="4498975"/>
          </a:xfrm>
        </p:spPr>
      </p:pic>
      <p:pic>
        <p:nvPicPr>
          <p:cNvPr id="8" name="Zástupný obsah 7">
            <a:extLst>
              <a:ext uri="{FF2B5EF4-FFF2-40B4-BE49-F238E27FC236}">
                <a16:creationId xmlns:a16="http://schemas.microsoft.com/office/drawing/2014/main" id="{1362203A-FB27-4D45-B716-999FA1E08B9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9082" y="2203598"/>
            <a:ext cx="5852761" cy="3292177"/>
          </a:xfrm>
        </p:spPr>
      </p:pic>
    </p:spTree>
    <p:extLst>
      <p:ext uri="{BB962C8B-B14F-4D97-AF65-F5344CB8AC3E}">
        <p14:creationId xmlns:p14="http://schemas.microsoft.com/office/powerpoint/2010/main" val="3504003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7000">
        <p:fade/>
      </p:transition>
    </mc:Choice>
    <mc:Fallback xmlns="">
      <p:transition spd="slow" advClick="0" advTm="7000">
        <p:fade/>
      </p:transition>
    </mc:Fallback>
  </mc:AlternateContent>
</p:sld>
</file>

<file path=ppt/theme/theme1.xml><?xml version="1.0" encoding="utf-8"?>
<a:theme xmlns:a="http://schemas.openxmlformats.org/drawingml/2006/main" name="PrismaticVTI">
  <a:themeElements>
    <a:clrScheme name="Prismatic">
      <a:dk1>
        <a:sysClr val="windowText" lastClr="000000"/>
      </a:dk1>
      <a:lt1>
        <a:sysClr val="window" lastClr="FFFFFF"/>
      </a:lt1>
      <a:dk2>
        <a:srgbClr val="131523"/>
      </a:dk2>
      <a:lt2>
        <a:srgbClr val="E7E6E6"/>
      </a:lt2>
      <a:accent1>
        <a:srgbClr val="42B3BD"/>
      </a:accent1>
      <a:accent2>
        <a:srgbClr val="51B851"/>
      </a:accent2>
      <a:accent3>
        <a:srgbClr val="B5A603"/>
      </a:accent3>
      <a:accent4>
        <a:srgbClr val="F58505"/>
      </a:accent4>
      <a:accent5>
        <a:srgbClr val="FA2481"/>
      </a:accent5>
      <a:accent6>
        <a:srgbClr val="9CA2AB"/>
      </a:accent6>
      <a:hlink>
        <a:srgbClr val="FA2481"/>
      </a:hlink>
      <a:folHlink>
        <a:srgbClr val="57618E"/>
      </a:folHlink>
    </a:clrScheme>
    <a:fontScheme name="Custom 166">
      <a:majorFont>
        <a:latin typeface="Aharoni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ismaticVTI" id="{DA44D624-A564-4DE8-8446-0CD5C485C979}" vid="{8B2B1550-B69C-4156-BAEC-B2E559F94BD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Duhové</Template>
  <TotalTime>131</TotalTime>
  <Words>170</Words>
  <Application>Microsoft Office PowerPoint</Application>
  <PresentationFormat>Širokoúhlá obrazovka</PresentationFormat>
  <Paragraphs>14</Paragraphs>
  <Slides>14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14</vt:i4>
      </vt:variant>
    </vt:vector>
  </HeadingPairs>
  <TitlesOfParts>
    <vt:vector size="15" baseType="lpstr">
      <vt:lpstr>PrismaticVTI</vt:lpstr>
      <vt:lpstr>Dobrý skutek</vt:lpstr>
      <vt:lpstr>Dobrý skutek</vt:lpstr>
      <vt:lpstr>Přípravná třída – vytvořila dárečky a přání do knihovny v Lanškrouně</vt:lpstr>
      <vt:lpstr>Přípravný stupeň donesl přáníčko a dárečky pro psí útulek za celou budovu Olbrachtova</vt:lpstr>
      <vt:lpstr>Žáci 1. – 3. ročníku paní učitelky Bůžkové tvořili voňavá přáníčka pro seniory</vt:lpstr>
      <vt:lpstr>Děti ze třídy paní učitelky Chadimové potěšily seniory svými andílky</vt:lpstr>
      <vt:lpstr>Prezentace aplikace PowerPoint</vt:lpstr>
      <vt:lpstr>3. - 5. ročník paní učitelky Celé upekl perníčky a vytvořil přáníčka pro seniory</vt:lpstr>
      <vt:lpstr>Prezentace aplikace PowerPoint</vt:lpstr>
      <vt:lpstr>Děti se také zapojily do sbírky Štěkání na Ježíška</vt:lpstr>
      <vt:lpstr>Žáci paní učitelky Palcerové nezapomněli na ptáčky</vt:lpstr>
      <vt:lpstr>Žáci 5. a 6. ročníku se rozhodli upéct cukroví pro osoby bez přístřeší. Napečené cukroví předali do Rodinného centra v Lanškrouně.</vt:lpstr>
      <vt:lpstr>Dalším dobrým skutkem tato třída pomohla lesní zvěři.</vt:lpstr>
      <vt:lpstr>Na lesní zvěř také nezapomněla další třída, která krmivo odnesla na Lesní správu.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Dobrý skutek</dc:title>
  <dc:creator>Jaromíra</dc:creator>
  <cp:lastModifiedBy>Jaromíra Celá</cp:lastModifiedBy>
  <cp:revision>3</cp:revision>
  <dcterms:created xsi:type="dcterms:W3CDTF">2021-12-28T08:39:10Z</dcterms:created>
  <dcterms:modified xsi:type="dcterms:W3CDTF">2021-12-30T19:40:07Z</dcterms:modified>
</cp:coreProperties>
</file>